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449" r:id="rId2"/>
    <p:sldId id="453" r:id="rId3"/>
    <p:sldId id="443" r:id="rId4"/>
    <p:sldId id="500" r:id="rId5"/>
    <p:sldId id="432" r:id="rId6"/>
    <p:sldId id="454" r:id="rId7"/>
    <p:sldId id="476" r:id="rId8"/>
    <p:sldId id="455" r:id="rId9"/>
    <p:sldId id="456" r:id="rId10"/>
    <p:sldId id="457" r:id="rId11"/>
    <p:sldId id="458" r:id="rId12"/>
    <p:sldId id="459" r:id="rId13"/>
    <p:sldId id="460" r:id="rId14"/>
    <p:sldId id="461" r:id="rId15"/>
    <p:sldId id="502" r:id="rId16"/>
    <p:sldId id="503" r:id="rId17"/>
    <p:sldId id="504" r:id="rId18"/>
    <p:sldId id="463" r:id="rId19"/>
    <p:sldId id="501" r:id="rId20"/>
    <p:sldId id="464" r:id="rId21"/>
    <p:sldId id="465" r:id="rId22"/>
    <p:sldId id="466" r:id="rId23"/>
    <p:sldId id="470" r:id="rId24"/>
    <p:sldId id="471" r:id="rId25"/>
    <p:sldId id="472" r:id="rId26"/>
    <p:sldId id="509" r:id="rId27"/>
    <p:sldId id="510" r:id="rId28"/>
    <p:sldId id="473" r:id="rId29"/>
    <p:sldId id="474" r:id="rId30"/>
    <p:sldId id="440" r:id="rId31"/>
    <p:sldId id="477" r:id="rId32"/>
    <p:sldId id="505" r:id="rId33"/>
    <p:sldId id="506" r:id="rId34"/>
    <p:sldId id="507" r:id="rId35"/>
    <p:sldId id="508" r:id="rId36"/>
    <p:sldId id="478" r:id="rId37"/>
    <p:sldId id="480" r:id="rId38"/>
    <p:sldId id="498" r:id="rId39"/>
    <p:sldId id="441" r:id="rId40"/>
    <p:sldId id="47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6"/>
    <p:restoredTop sz="92084"/>
  </p:normalViewPr>
  <p:slideViewPr>
    <p:cSldViewPr snapToGrid="0">
      <p:cViewPr varScale="1">
        <p:scale>
          <a:sx n="77" d="100"/>
          <a:sy n="77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0.7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9:01.85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9:12.3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2:46.89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2:50.0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2:51.7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2:54.3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2:56.2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2:58.2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00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03.3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8.24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0.2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0.217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0.21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0.219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0.220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0.22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0.22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0.223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0.224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4:40.7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30.965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4:40.77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4:40.779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4:40.780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4:40.78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4:40.78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4:40.783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4:40.784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4:40.785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5:29.2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5:29.255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33.357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5:29.256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5:29.257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5:29.25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5:29.259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5:29.260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5:29.26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5:29.26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6:25.2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6:25.210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6:25.21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35.54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6:25.21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6:25.213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6:25.214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6:25.215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6:25.216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6:25.217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37.073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38.53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41.11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43.474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48EA-1283-8F41-ABBC-32A96EF632C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9D0DB-5055-C442-8B0E-8C162A02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D0C6-4A7D-E405-6521-D39BCFF2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B58-7540-95C3-EE82-5219BF5E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F93-219F-7B81-259E-8E264187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27" y="6356350"/>
            <a:ext cx="129014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6C54-4D07-E4AA-0D5D-84B5742C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779" y="6356349"/>
            <a:ext cx="1047093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751A-73CE-A009-62BD-0904FF1D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2352-8F9B-5D9F-F967-B5DA934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57E8-4985-B1E4-26D7-E98190A9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A1E1-CA33-E1D5-9492-54DEBE2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98B8-249D-34D7-1099-BEBB464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DC98F-3B5F-1550-55E8-87AFB580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40F-8801-3591-E98F-A8A07267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9B4-AA93-EFF0-910D-8ABA9192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A398-7B89-AA87-4843-913EC5E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A8A5-5780-EC91-65D7-80987A3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D17-4C17-BC1E-99FC-4A03382F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5505-4697-A13B-D151-3A174FCD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6D6C0-F55E-807B-C027-F49175752DE8}"/>
              </a:ext>
            </a:extLst>
          </p:cNvPr>
          <p:cNvSpPr/>
          <p:nvPr userDrawn="1"/>
        </p:nvSpPr>
        <p:spPr>
          <a:xfrm>
            <a:off x="0" y="6566444"/>
            <a:ext cx="12192000" cy="29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ABA79C-30B7-5D2A-1C97-316707A02641}"/>
              </a:ext>
            </a:extLst>
          </p:cNvPr>
          <p:cNvSpPr txBox="1">
            <a:spLocks/>
          </p:cNvSpPr>
          <p:nvPr userDrawn="1"/>
        </p:nvSpPr>
        <p:spPr>
          <a:xfrm>
            <a:off x="11353800" y="6559932"/>
            <a:ext cx="822435" cy="291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55575-407E-B34E-9F22-CDABE8B61B26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92DF-1D5E-C735-8A2F-964B44FF8559}"/>
              </a:ext>
            </a:extLst>
          </p:cNvPr>
          <p:cNvSpPr txBox="1"/>
          <p:nvPr userDrawn="1"/>
        </p:nvSpPr>
        <p:spPr>
          <a:xfrm>
            <a:off x="0" y="6581001"/>
            <a:ext cx="4150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IITK CS661: Big Data Visual Analytics: Soumya Dutta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DCB-A43B-4218-D574-09F42D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66A7-F241-C940-D40B-2F8F12AB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1B6-D8AE-2965-B317-3C488ED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85CF-08B2-016E-A06F-B164F063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D749-C41E-AC7E-4EB5-6C3CCC6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DBA8-2B4C-6767-C70A-57592FB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2F91-214A-8B2D-BF0B-E956264B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0A2F3-CC5C-769A-1674-5BD46D98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7FAE-CEC3-27AD-F938-50DD1ED1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2F60E-34AC-A43D-98F1-E92B6716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F6A6-A00D-23C5-FC00-ECADC80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D1F1-C815-5738-7701-D2A3C22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0B-69BE-F1BE-F120-53F4F588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2E48-EC90-2F14-8303-5A0F08F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7BA5-2251-7E6E-42A6-B55B97E89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259C-8CA6-1905-1510-D845BB5A5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7BE5-66C5-4256-6F69-CF021D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0CBC6-6027-45EC-6632-BC4669AA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6DACC-C53E-7931-5ABE-DBD66137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1576-1332-95C9-D793-33FAB3AD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2A43-17F6-720A-EE99-D004C02F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AE4D-D567-8D73-9EC4-340961DF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5D431-8B1D-E78D-438F-280B2F56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933E-31F2-48DB-DE83-2FACFBE2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AE67E-776C-F0EF-833A-F0674F96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4AF-75CC-4FD7-B07D-B1FD7C6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1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3A3-73EC-3FF3-CFE1-FF979F6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00BD-7A84-48ED-390F-2D37611C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AD93-3F18-2764-D952-2F650DF0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DA94A-6B68-5037-DBB4-13AD617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CDA5F-7A57-B13E-89C7-0022230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6395-4AC8-3411-78BA-99A8BE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D22-C360-BC7C-7ECD-A6ABBF8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14F94-29FC-08DF-808F-4DD2BC5EE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D517-762B-CCCD-B158-17F815A3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F26-CAC8-0792-125A-EBDE81B5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21C10-5E61-751F-357A-E1BB873E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AB31-FE16-7DB0-7F25-7BE9791B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FAEB-2681-DDEF-8A46-A8137682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43"/>
            <a:ext cx="10515600" cy="96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39C0-955A-7EEE-0C56-4A040883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499"/>
            <a:ext cx="10515600" cy="478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79F1-FBAD-F5DD-8EA1-17E6B55D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58" y="6356350"/>
            <a:ext cx="1531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65A9-3DE8-8114-531D-705E7783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5" y="6356350"/>
            <a:ext cx="822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8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12" Type="http://schemas.openxmlformats.org/officeDocument/2006/relationships/customXml" Target="../ink/ink7.xm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24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customXml" Target="../ink/ink16.xml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customXml" Target="../ink/ink15.xml"/><Relationship Id="rId2" Type="http://schemas.microsoft.com/office/2017/06/relationships/model3d" Target="../media/model3d1.glb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customXml" Target="../ink/ink14.xml"/><Relationship Id="rId5" Type="http://schemas.openxmlformats.org/officeDocument/2006/relationships/image" Target="../media/image24.png"/><Relationship Id="rId15" Type="http://schemas.openxmlformats.org/officeDocument/2006/relationships/customXml" Target="../ink/ink18.xml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9.png"/><Relationship Id="rId14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gpugems/gpugems/part-vi-beyond-triangles/chapter-39-volume-rendering-techniqu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26.xml"/><Relationship Id="rId3" Type="http://schemas.microsoft.com/office/2017/06/relationships/model3d" Target="../media/model3d1.glb"/><Relationship Id="rId7" Type="http://schemas.openxmlformats.org/officeDocument/2006/relationships/customXml" Target="../ink/ink21.xml"/><Relationship Id="rId12" Type="http://schemas.openxmlformats.org/officeDocument/2006/relationships/customXml" Target="../ink/ink2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24.xml"/><Relationship Id="rId5" Type="http://schemas.openxmlformats.org/officeDocument/2006/relationships/customXml" Target="../ink/ink20.xml"/><Relationship Id="rId15" Type="http://schemas.openxmlformats.org/officeDocument/2006/relationships/customXml" Target="../ink/ink28.xml"/><Relationship Id="rId10" Type="http://schemas.openxmlformats.org/officeDocument/2006/relationships/customXml" Target="../ink/ink23.xml"/><Relationship Id="rId4" Type="http://schemas.openxmlformats.org/officeDocument/2006/relationships/image" Target="../media/image26.png"/><Relationship Id="rId9" Type="http://schemas.openxmlformats.org/officeDocument/2006/relationships/customXml" Target="../ink/ink22.xml"/><Relationship Id="rId14" Type="http://schemas.openxmlformats.org/officeDocument/2006/relationships/customXml" Target="../ink/ink2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35.xml"/><Relationship Id="rId3" Type="http://schemas.microsoft.com/office/2017/06/relationships/model3d" Target="../media/model3d1.glb"/><Relationship Id="rId7" Type="http://schemas.openxmlformats.org/officeDocument/2006/relationships/customXml" Target="../ink/ink30.xml"/><Relationship Id="rId12" Type="http://schemas.openxmlformats.org/officeDocument/2006/relationships/customXml" Target="../ink/ink3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33.xml"/><Relationship Id="rId5" Type="http://schemas.openxmlformats.org/officeDocument/2006/relationships/customXml" Target="../ink/ink29.xml"/><Relationship Id="rId15" Type="http://schemas.openxmlformats.org/officeDocument/2006/relationships/customXml" Target="../ink/ink37.xml"/><Relationship Id="rId10" Type="http://schemas.openxmlformats.org/officeDocument/2006/relationships/customXml" Target="../ink/ink32.xml"/><Relationship Id="rId4" Type="http://schemas.openxmlformats.org/officeDocument/2006/relationships/image" Target="../media/image26.png"/><Relationship Id="rId9" Type="http://schemas.openxmlformats.org/officeDocument/2006/relationships/customXml" Target="../ink/ink31.xml"/><Relationship Id="rId14" Type="http://schemas.openxmlformats.org/officeDocument/2006/relationships/customXml" Target="../ink/ink3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44.xml"/><Relationship Id="rId3" Type="http://schemas.microsoft.com/office/2017/06/relationships/model3d" Target="../media/model3d1.glb"/><Relationship Id="rId7" Type="http://schemas.openxmlformats.org/officeDocument/2006/relationships/customXml" Target="../ink/ink39.xml"/><Relationship Id="rId12" Type="http://schemas.openxmlformats.org/officeDocument/2006/relationships/customXml" Target="../ink/ink4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42.xml"/><Relationship Id="rId5" Type="http://schemas.openxmlformats.org/officeDocument/2006/relationships/customXml" Target="../ink/ink38.xml"/><Relationship Id="rId15" Type="http://schemas.openxmlformats.org/officeDocument/2006/relationships/customXml" Target="../ink/ink46.xml"/><Relationship Id="rId10" Type="http://schemas.openxmlformats.org/officeDocument/2006/relationships/customXml" Target="../ink/ink41.xml"/><Relationship Id="rId4" Type="http://schemas.openxmlformats.org/officeDocument/2006/relationships/image" Target="../media/image26.png"/><Relationship Id="rId9" Type="http://schemas.openxmlformats.org/officeDocument/2006/relationships/customXml" Target="../ink/ink40.xml"/><Relationship Id="rId14" Type="http://schemas.openxmlformats.org/officeDocument/2006/relationships/customXml" Target="../ink/ink4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53.xml"/><Relationship Id="rId3" Type="http://schemas.microsoft.com/office/2017/06/relationships/model3d" Target="../media/model3d1.glb"/><Relationship Id="rId7" Type="http://schemas.openxmlformats.org/officeDocument/2006/relationships/customXml" Target="../ink/ink48.xml"/><Relationship Id="rId12" Type="http://schemas.openxmlformats.org/officeDocument/2006/relationships/customXml" Target="../ink/ink5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51.xml"/><Relationship Id="rId5" Type="http://schemas.openxmlformats.org/officeDocument/2006/relationships/customXml" Target="../ink/ink47.xml"/><Relationship Id="rId15" Type="http://schemas.openxmlformats.org/officeDocument/2006/relationships/customXml" Target="../ink/ink55.xml"/><Relationship Id="rId10" Type="http://schemas.openxmlformats.org/officeDocument/2006/relationships/customXml" Target="../ink/ink50.xml"/><Relationship Id="rId4" Type="http://schemas.openxmlformats.org/officeDocument/2006/relationships/image" Target="../media/image32.png"/><Relationship Id="rId9" Type="http://schemas.openxmlformats.org/officeDocument/2006/relationships/customXml" Target="../ink/ink49.xml"/><Relationship Id="rId14" Type="http://schemas.openxmlformats.org/officeDocument/2006/relationships/customXml" Target="../ink/ink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6D32-91C7-2F3A-EE34-E3A9ADDF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36" y="2531062"/>
            <a:ext cx="10303727" cy="89793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Big Data Visual Analytics (CS 661)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7FEE-828C-679B-448C-A375342F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9093"/>
            <a:ext cx="9144000" cy="2787876"/>
          </a:xfrm>
        </p:spPr>
        <p:txBody>
          <a:bodyPr>
            <a:normAutofit/>
          </a:bodyPr>
          <a:lstStyle/>
          <a:p>
            <a:r>
              <a:rPr lang="en-US" sz="4000" dirty="0"/>
              <a:t>Instructor: Soumya Dutta</a:t>
            </a:r>
          </a:p>
          <a:p>
            <a:r>
              <a:rPr lang="en-US" sz="2800" dirty="0"/>
              <a:t>Department of Computer Science and Engineering</a:t>
            </a:r>
          </a:p>
          <a:p>
            <a:r>
              <a:rPr lang="en-US" sz="2800" dirty="0"/>
              <a:t>Indian Institute of Technology Kanpur (IITK)</a:t>
            </a:r>
            <a:endParaRPr lang="en-US" sz="2800" b="1" dirty="0"/>
          </a:p>
          <a:p>
            <a:r>
              <a:rPr lang="en-US" sz="2800" dirty="0"/>
              <a:t>email: </a:t>
            </a:r>
            <a:r>
              <a:rPr lang="en-US" sz="2800" dirty="0" err="1"/>
              <a:t>soumyad@cse.iitk.ac.in</a:t>
            </a: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4A28FC-2A38-5FB2-BA8B-3A9A292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753" y="269024"/>
            <a:ext cx="2349352" cy="22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4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CEFA-68EC-C034-6112-05DF29A6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Materials Science</a:t>
            </a:r>
          </a:p>
        </p:txBody>
      </p:sp>
      <p:pic>
        <p:nvPicPr>
          <p:cNvPr id="4" name="Picture 3" descr="A picture containing weapon&#10;&#10;Description automatically generated">
            <a:extLst>
              <a:ext uri="{FF2B5EF4-FFF2-40B4-BE49-F238E27FC236}">
                <a16:creationId xmlns:a16="http://schemas.microsoft.com/office/drawing/2014/main" id="{5E39EBB8-9561-99F7-9876-9E8B89F5F4F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1E7"/>
              </a:clrFrom>
              <a:clrTo>
                <a:srgbClr val="FFF1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7672" y="1233177"/>
            <a:ext cx="7043385" cy="4775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CDFC08-8A80-5EE1-845B-E26FC5737D07}"/>
              </a:ext>
            </a:extLst>
          </p:cNvPr>
          <p:cNvSpPr txBox="1"/>
          <p:nvPr/>
        </p:nvSpPr>
        <p:spPr>
          <a:xfrm>
            <a:off x="958712" y="3322914"/>
            <a:ext cx="3721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Quality control </a:t>
            </a:r>
          </a:p>
        </p:txBody>
      </p:sp>
    </p:spTree>
    <p:extLst>
      <p:ext uri="{BB962C8B-B14F-4D97-AF65-F5344CB8AC3E}">
        <p14:creationId xmlns:p14="http://schemas.microsoft.com/office/powerpoint/2010/main" val="161396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CEFA-68EC-C034-6112-05DF29A6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Biology</a:t>
            </a:r>
          </a:p>
        </p:txBody>
      </p:sp>
      <p:pic>
        <p:nvPicPr>
          <p:cNvPr id="4" name="Picture 3" descr="A picture containing green, vessel&#10;&#10;Description automatically generated">
            <a:extLst>
              <a:ext uri="{FF2B5EF4-FFF2-40B4-BE49-F238E27FC236}">
                <a16:creationId xmlns:a16="http://schemas.microsoft.com/office/drawing/2014/main" id="{7F11D6CC-D218-DA72-B21A-D6DA2E48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2" y="1338611"/>
            <a:ext cx="6575741" cy="4789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03C92-64A5-DAD8-0F55-D24D9186A92D}"/>
              </a:ext>
            </a:extLst>
          </p:cNvPr>
          <p:cNvSpPr txBox="1"/>
          <p:nvPr/>
        </p:nvSpPr>
        <p:spPr>
          <a:xfrm>
            <a:off x="7875907" y="2903441"/>
            <a:ext cx="34132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Biological soil </a:t>
            </a:r>
          </a:p>
          <a:p>
            <a:r>
              <a:rPr lang="en-US" sz="4400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57065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CEFA-68EC-C034-6112-05DF29A6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Computational Sciences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03C92-64A5-DAD8-0F55-D24D9186A92D}"/>
              </a:ext>
            </a:extLst>
          </p:cNvPr>
          <p:cNvSpPr txBox="1"/>
          <p:nvPr/>
        </p:nvSpPr>
        <p:spPr>
          <a:xfrm>
            <a:off x="961193" y="2860900"/>
            <a:ext cx="46394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Study Combustion </a:t>
            </a:r>
          </a:p>
          <a:p>
            <a:r>
              <a:rPr lang="en-US" sz="4400" dirty="0"/>
              <a:t>process</a:t>
            </a:r>
          </a:p>
        </p:txBody>
      </p:sp>
      <p:pic>
        <p:nvPicPr>
          <p:cNvPr id="9" name="Picture 8" descr="A picture containing colorful, decorated&#10;&#10;Description automatically generated">
            <a:extLst>
              <a:ext uri="{FF2B5EF4-FFF2-40B4-BE49-F238E27FC236}">
                <a16:creationId xmlns:a16="http://schemas.microsoft.com/office/drawing/2014/main" id="{CEDEFBF0-405B-DC9F-9967-CB884463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68" y="930669"/>
            <a:ext cx="6155385" cy="55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1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A271-FC7D-771A-7F64-ECA4EEAE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Visualization of Volume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A808-42DF-E1BD-7EB5-826B50F43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786817"/>
          </a:xfrm>
        </p:spPr>
        <p:txBody>
          <a:bodyPr/>
          <a:lstStyle/>
          <a:p>
            <a:r>
              <a:rPr lang="en-US" dirty="0" err="1"/>
              <a:t>Isosurface</a:t>
            </a:r>
            <a:r>
              <a:rPr lang="en-US" dirty="0"/>
              <a:t> based rendering for 3D data</a:t>
            </a:r>
          </a:p>
          <a:p>
            <a:pPr lvl="1"/>
            <a:r>
              <a:rPr lang="en-US" dirty="0"/>
              <a:t>Example of indirect technique for volume data exploration</a:t>
            </a:r>
          </a:p>
          <a:p>
            <a:pPr lvl="1"/>
            <a:r>
              <a:rPr lang="en-US" dirty="0"/>
              <a:t>Using geometric representations</a:t>
            </a:r>
          </a:p>
          <a:p>
            <a:pPr lvl="2"/>
            <a:r>
              <a:rPr lang="en-US" dirty="0"/>
              <a:t>Points, meshes, surfaces, etc.</a:t>
            </a: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076FA6CC-C3FD-22F3-6558-5E4B12FD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264" y="3255558"/>
            <a:ext cx="3356511" cy="2764186"/>
          </a:xfrm>
          <a:prstGeom prst="rect">
            <a:avLst/>
          </a:prstGeom>
        </p:spPr>
      </p:pic>
      <p:pic>
        <p:nvPicPr>
          <p:cNvPr id="7" name="Picture 6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EFACF066-620F-3D19-6FAA-616ABAEC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730" y="3163236"/>
            <a:ext cx="3356511" cy="2795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A0B26-FBB3-A2B4-027D-E1CCFBBEC449}"/>
              </a:ext>
            </a:extLst>
          </p:cNvPr>
          <p:cNvSpPr txBox="1"/>
          <p:nvPr/>
        </p:nvSpPr>
        <p:spPr>
          <a:xfrm>
            <a:off x="3248830" y="6019744"/>
            <a:ext cx="145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Isosurface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ACD85-0A04-5646-80F4-401F5F4FD969}"/>
              </a:ext>
            </a:extLst>
          </p:cNvPr>
          <p:cNvSpPr txBox="1"/>
          <p:nvPr/>
        </p:nvSpPr>
        <p:spPr>
          <a:xfrm>
            <a:off x="6308306" y="6019743"/>
            <a:ext cx="439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Geometric mesh of the </a:t>
            </a:r>
            <a:r>
              <a:rPr lang="en-US" sz="2400" dirty="0" err="1"/>
              <a:t>isosurface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385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61DB-62B8-278D-CBB9-D1F42D90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6BD5-259C-94A4-6C56-02DBF966E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8732646" cy="4979931"/>
          </a:xfrm>
        </p:spPr>
        <p:txBody>
          <a:bodyPr>
            <a:normAutofit/>
          </a:bodyPr>
          <a:lstStyle/>
          <a:p>
            <a:r>
              <a:rPr lang="en-US" dirty="0"/>
              <a:t>Surface visualization is a way of showing data as opaque objects</a:t>
            </a:r>
          </a:p>
          <a:p>
            <a:pPr lvl="1"/>
            <a:r>
              <a:rPr lang="en-US" dirty="0"/>
              <a:t>Though you can apply transparency on surfaces</a:t>
            </a:r>
          </a:p>
          <a:p>
            <a:r>
              <a:rPr lang="en-US" dirty="0"/>
              <a:t>Many applications demand techniques that allows </a:t>
            </a:r>
            <a:r>
              <a:rPr lang="en-US" u="sng" dirty="0"/>
              <a:t>“see-through”</a:t>
            </a:r>
            <a:r>
              <a:rPr lang="en-US" dirty="0"/>
              <a:t> capability</a:t>
            </a:r>
          </a:p>
          <a:p>
            <a:pPr lvl="1"/>
            <a:r>
              <a:rPr lang="en-US" dirty="0"/>
              <a:t>Make parts of the data (semi)transparent so the data behind can be seen</a:t>
            </a:r>
          </a:p>
          <a:p>
            <a:r>
              <a:rPr lang="en-US" u="sng" dirty="0"/>
              <a:t>Volume Rendering </a:t>
            </a:r>
            <a:r>
              <a:rPr lang="en-US" dirty="0"/>
              <a:t>technique is the answer!</a:t>
            </a:r>
          </a:p>
          <a:p>
            <a:pPr lvl="1"/>
            <a:r>
              <a:rPr lang="en-US" dirty="0"/>
              <a:t>Direct mapping of underlying 3D data into an image space</a:t>
            </a:r>
          </a:p>
          <a:p>
            <a:pPr lvl="1"/>
            <a:r>
              <a:rPr lang="en-US" dirty="0"/>
              <a:t>Assumes data as a </a:t>
            </a:r>
            <a:r>
              <a:rPr lang="en-US" u="sng" dirty="0"/>
              <a:t>translucent gel</a:t>
            </a:r>
            <a:r>
              <a:rPr lang="en-US" dirty="0"/>
              <a:t> that allows light to go through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CC31A09-1ECA-6437-D78E-E8D5B68C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739" y="1594769"/>
            <a:ext cx="1723061" cy="141506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1CEB906-B734-808F-2E17-33A57D6F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026" y="3532391"/>
            <a:ext cx="1749961" cy="1482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7B216C-FA6D-8EFB-3EEC-55206FEE090A}"/>
              </a:ext>
            </a:extLst>
          </p:cNvPr>
          <p:cNvSpPr txBox="1"/>
          <p:nvPr/>
        </p:nvSpPr>
        <p:spPr>
          <a:xfrm>
            <a:off x="9987162" y="2932226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Opaque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D013D-D358-F0A3-D191-81FA3E50C346}"/>
              </a:ext>
            </a:extLst>
          </p:cNvPr>
          <p:cNvSpPr txBox="1"/>
          <p:nvPr/>
        </p:nvSpPr>
        <p:spPr>
          <a:xfrm>
            <a:off x="9728026" y="5015160"/>
            <a:ext cx="1996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Semi-transparent</a:t>
            </a:r>
          </a:p>
        </p:txBody>
      </p:sp>
    </p:spTree>
    <p:extLst>
      <p:ext uri="{BB962C8B-B14F-4D97-AF65-F5344CB8AC3E}">
        <p14:creationId xmlns:p14="http://schemas.microsoft.com/office/powerpoint/2010/main" val="269752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175C-4A95-E77C-7D64-D8F170EF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Rendering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7E496-90B9-7AF4-8379-8906A6D83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4877"/>
            <a:ext cx="10515600" cy="16121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is considered as a translucent gel</a:t>
            </a:r>
          </a:p>
          <a:p>
            <a:r>
              <a:rPr lang="en-US" dirty="0"/>
              <a:t>Rays are cast into the volume data through each pixel to observe data values</a:t>
            </a:r>
          </a:p>
          <a:p>
            <a:r>
              <a:rPr lang="en-US" dirty="0"/>
              <a:t>Rays accumulate color and opacity values along the ray for final pixel color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Vintage movie camera">
                <a:extLst>
                  <a:ext uri="{FF2B5EF4-FFF2-40B4-BE49-F238E27FC236}">
                    <a16:creationId xmlns:a16="http://schemas.microsoft.com/office/drawing/2014/main" id="{1DF6BDDF-E9AE-892E-E9E1-0369532697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7024" y="3987183"/>
              <a:ext cx="2417316" cy="19616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17316" cy="1961696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8272" ay="3944224" az="85631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513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Vintage movie camera">
                <a:extLst>
                  <a:ext uri="{FF2B5EF4-FFF2-40B4-BE49-F238E27FC236}">
                    <a16:creationId xmlns:a16="http://schemas.microsoft.com/office/drawing/2014/main" id="{1DF6BDDF-E9AE-892E-E9E1-0369532697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024" y="3987183"/>
                <a:ext cx="2417316" cy="196169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iamond 5">
            <a:extLst>
              <a:ext uri="{FF2B5EF4-FFF2-40B4-BE49-F238E27FC236}">
                <a16:creationId xmlns:a16="http://schemas.microsoft.com/office/drawing/2014/main" id="{5EA2889E-0E26-CF65-07CA-FCF98BB5BC82}"/>
              </a:ext>
            </a:extLst>
          </p:cNvPr>
          <p:cNvSpPr/>
          <p:nvPr/>
        </p:nvSpPr>
        <p:spPr>
          <a:xfrm rot="20008653">
            <a:off x="4196029" y="3110461"/>
            <a:ext cx="1479884" cy="3325711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1DAC17-C664-5CB8-8A8C-13E19CE2FABC}"/>
              </a:ext>
            </a:extLst>
          </p:cNvPr>
          <p:cNvCxnSpPr>
            <a:cxnSpLocks/>
          </p:cNvCxnSpPr>
          <p:nvPr/>
        </p:nvCxnSpPr>
        <p:spPr>
          <a:xfrm flipV="1">
            <a:off x="3308684" y="4144997"/>
            <a:ext cx="6009860" cy="980456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079DD2-E846-82C4-39E7-C75F3EF305FB}"/>
                  </a:ext>
                </a:extLst>
              </p14:cNvPr>
              <p14:cNvContentPartPr/>
              <p14:nvPr/>
            </p14:nvContentPartPr>
            <p14:xfrm>
              <a:off x="4931242" y="486604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079DD2-E846-82C4-39E7-C75F3EF305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8602" y="480340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63ED6-07E3-4E94-735A-822CEC6CD887}"/>
                  </a:ext>
                </a:extLst>
              </p14:cNvPr>
              <p14:cNvContentPartPr/>
              <p14:nvPr/>
            </p14:nvContentPartPr>
            <p14:xfrm>
              <a:off x="6933562" y="453448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63ED6-07E3-4E94-735A-822CEC6CD8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0922" y="447148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DC9379-7DDB-FC15-34E2-03671C3FB891}"/>
                  </a:ext>
                </a:extLst>
              </p14:cNvPr>
              <p14:cNvContentPartPr/>
              <p14:nvPr/>
            </p14:nvContentPartPr>
            <p14:xfrm>
              <a:off x="7269802" y="4474364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DC9379-7DDB-FC15-34E2-03671C3FB8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07162" y="44113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733996-4210-E180-7CE5-14E786D9A2F4}"/>
                  </a:ext>
                </a:extLst>
              </p14:cNvPr>
              <p14:cNvContentPartPr/>
              <p14:nvPr/>
            </p14:nvContentPartPr>
            <p14:xfrm>
              <a:off x="7559962" y="4420364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733996-4210-E180-7CE5-14E786D9A2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22" y="435772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ACF9342-E540-4EDB-4BF1-57D072BB133C}"/>
                  </a:ext>
                </a:extLst>
              </p14:cNvPr>
              <p14:cNvContentPartPr/>
              <p14:nvPr/>
            </p14:nvContentPartPr>
            <p14:xfrm>
              <a:off x="7868842" y="437356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ACF9342-E540-4EDB-4BF1-57D072BB13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05842" y="431092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81E4AE-A765-67C1-121F-A76DD34497C5}"/>
                  </a:ext>
                </a:extLst>
              </p14:cNvPr>
              <p14:cNvContentPartPr/>
              <p14:nvPr/>
            </p14:nvContentPartPr>
            <p14:xfrm>
              <a:off x="8202922" y="433036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81E4AE-A765-67C1-121F-A76DD34497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0282" y="42673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05EB7B-E954-D1E4-AA1D-052F2007F2C5}"/>
                  </a:ext>
                </a:extLst>
              </p14:cNvPr>
              <p14:cNvContentPartPr/>
              <p14:nvPr/>
            </p14:nvContentPartPr>
            <p14:xfrm>
              <a:off x="8514682" y="428212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05EB7B-E954-D1E4-AA1D-052F2007F2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1682" y="421912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CF14207-6149-634C-93F6-1DAC75840F95}"/>
                  </a:ext>
                </a:extLst>
              </p14:cNvPr>
              <p14:cNvContentPartPr/>
              <p14:nvPr/>
            </p14:nvContentPartPr>
            <p14:xfrm>
              <a:off x="8794402" y="423388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CF14207-6149-634C-93F6-1DAC75840F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1402" y="417124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8E410D5-5091-E616-0393-DF86D2B0554E}"/>
                  </a:ext>
                </a:extLst>
              </p14:cNvPr>
              <p14:cNvContentPartPr/>
              <p14:nvPr/>
            </p14:nvContentPartPr>
            <p14:xfrm>
              <a:off x="9069802" y="4191404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8E410D5-5091-E616-0393-DF86D2B055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7162" y="4128404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5B1722E-CDCC-C8DA-50ED-8CC3FF79BCDF}"/>
              </a:ext>
            </a:extLst>
          </p:cNvPr>
          <p:cNvSpPr txBox="1"/>
          <p:nvPr/>
        </p:nvSpPr>
        <p:spPr>
          <a:xfrm>
            <a:off x="3977216" y="5948879"/>
            <a:ext cx="14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plane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D12475-1515-F551-4BEC-39F2D2FCE843}"/>
              </a:ext>
            </a:extLst>
          </p:cNvPr>
          <p:cNvSpPr txBox="1"/>
          <p:nvPr/>
        </p:nvSpPr>
        <p:spPr>
          <a:xfrm>
            <a:off x="7515632" y="6056998"/>
            <a:ext cx="117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3D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FA3693-D091-A90D-99A4-F3D3F3E4A696}"/>
              </a:ext>
            </a:extLst>
          </p:cNvPr>
          <p:cNvSpPr txBox="1"/>
          <p:nvPr/>
        </p:nvSpPr>
        <p:spPr>
          <a:xfrm>
            <a:off x="7430258" y="4968031"/>
            <a:ext cx="184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samples along the ray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1933122-631C-87B6-C828-01DA77D9A14E}"/>
              </a:ext>
            </a:extLst>
          </p:cNvPr>
          <p:cNvSpPr/>
          <p:nvPr/>
        </p:nvSpPr>
        <p:spPr>
          <a:xfrm rot="15623510">
            <a:off x="7875629" y="3683376"/>
            <a:ext cx="508885" cy="223619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evel 24">
            <a:extLst>
              <a:ext uri="{FF2B5EF4-FFF2-40B4-BE49-F238E27FC236}">
                <a16:creationId xmlns:a16="http://schemas.microsoft.com/office/drawing/2014/main" id="{45AFC1E1-EC8F-92A2-D6C0-441CF529536A}"/>
              </a:ext>
            </a:extLst>
          </p:cNvPr>
          <p:cNvSpPr/>
          <p:nvPr/>
        </p:nvSpPr>
        <p:spPr>
          <a:xfrm>
            <a:off x="6594506" y="2910231"/>
            <a:ext cx="3020525" cy="3136106"/>
          </a:xfrm>
          <a:prstGeom prst="bevel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2" grpId="0"/>
      <p:bldP spid="23" grpId="0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E57A-F91A-3214-58A5-21BDDE51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via Trilinear Interpolation</a:t>
            </a:r>
          </a:p>
        </p:txBody>
      </p:sp>
      <p:pic>
        <p:nvPicPr>
          <p:cNvPr id="5" name="Content Placeholder 4" descr="A wireframe of a cube&#10;&#10;Description automatically generated">
            <a:extLst>
              <a:ext uri="{FF2B5EF4-FFF2-40B4-BE49-F238E27FC236}">
                <a16:creationId xmlns:a16="http://schemas.microsoft.com/office/drawing/2014/main" id="{CCDBA430-CA3B-53C4-C73F-A2BD4C2D2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587" y="1191124"/>
            <a:ext cx="4602389" cy="47820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7F8833-EFD3-BE38-3FE4-23FABDC01710}"/>
              </a:ext>
            </a:extLst>
          </p:cNvPr>
          <p:cNvSpPr txBox="1"/>
          <p:nvPr/>
        </p:nvSpPr>
        <p:spPr>
          <a:xfrm>
            <a:off x="2104222" y="5880118"/>
            <a:ext cx="259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Grid of the data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3963B-EC27-38EF-156A-49F3A4C4004F}"/>
              </a:ext>
            </a:extLst>
          </p:cNvPr>
          <p:cNvSpPr txBox="1"/>
          <p:nvPr/>
        </p:nvSpPr>
        <p:spPr>
          <a:xfrm>
            <a:off x="5905451" y="5113151"/>
            <a:ext cx="3757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single cube cell of the data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D4498D0-F160-56C7-49B6-77D2B870A3D8}"/>
              </a:ext>
            </a:extLst>
          </p:cNvPr>
          <p:cNvCxnSpPr>
            <a:cxnSpLocks/>
            <a:endCxn id="11" idx="4"/>
          </p:cNvCxnSpPr>
          <p:nvPr/>
        </p:nvCxnSpPr>
        <p:spPr>
          <a:xfrm rot="16200000" flipH="1">
            <a:off x="5128848" y="2322668"/>
            <a:ext cx="1553206" cy="1521150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evel 10">
            <a:extLst>
              <a:ext uri="{FF2B5EF4-FFF2-40B4-BE49-F238E27FC236}">
                <a16:creationId xmlns:a16="http://schemas.microsoft.com/office/drawing/2014/main" id="{9AA6A251-9F08-7E43-7DDA-29866B342B8D}"/>
              </a:ext>
            </a:extLst>
          </p:cNvPr>
          <p:cNvSpPr/>
          <p:nvPr/>
        </p:nvSpPr>
        <p:spPr>
          <a:xfrm>
            <a:off x="6666026" y="2803357"/>
            <a:ext cx="2092963" cy="2112977"/>
          </a:xfrm>
          <a:prstGeom prst="bevel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E57A-F91A-3214-58A5-21BDDE51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via Trilinear Interpolation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3963B-EC27-38EF-156A-49F3A4C4004F}"/>
              </a:ext>
            </a:extLst>
          </p:cNvPr>
          <p:cNvSpPr txBox="1"/>
          <p:nvPr/>
        </p:nvSpPr>
        <p:spPr>
          <a:xfrm>
            <a:off x="3590457" y="5597479"/>
            <a:ext cx="4356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single cube cell of the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C2119C-2340-C3FE-17EF-C63A2F9EFF93}"/>
              </a:ext>
            </a:extLst>
          </p:cNvPr>
          <p:cNvCxnSpPr>
            <a:cxnSpLocks/>
          </p:cNvCxnSpPr>
          <p:nvPr/>
        </p:nvCxnSpPr>
        <p:spPr>
          <a:xfrm>
            <a:off x="2688115" y="2180728"/>
            <a:ext cx="5574535" cy="3216925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Vintage movie camera">
                <a:extLst>
                  <a:ext uri="{FF2B5EF4-FFF2-40B4-BE49-F238E27FC236}">
                    <a16:creationId xmlns:a16="http://schemas.microsoft.com/office/drawing/2014/main" id="{F914A21A-63AD-4722-41D5-DFB0C8A85C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0623" y="869766"/>
              <a:ext cx="1562037" cy="17065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62037" cy="1706502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58877" ay="1486069" az="24634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482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Vintage movie camera">
                <a:extLst>
                  <a:ext uri="{FF2B5EF4-FFF2-40B4-BE49-F238E27FC236}">
                    <a16:creationId xmlns:a16="http://schemas.microsoft.com/office/drawing/2014/main" id="{F914A21A-63AD-4722-41D5-DFB0C8A85C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623" y="869766"/>
                <a:ext cx="1562037" cy="170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904BDD0-B706-659E-AB95-7D4D85F32B4F}"/>
                  </a:ext>
                </a:extLst>
              </p14:cNvPr>
              <p14:cNvContentPartPr/>
              <p14:nvPr/>
            </p14:nvContentPartPr>
            <p14:xfrm>
              <a:off x="3114898" y="241644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904BDD0-B706-659E-AB95-7D4D85F32B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2258" y="235380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8527E03-3ABC-1848-5603-F46F4C8488F5}"/>
                  </a:ext>
                </a:extLst>
              </p14:cNvPr>
              <p14:cNvContentPartPr/>
              <p14:nvPr/>
            </p14:nvContentPartPr>
            <p14:xfrm>
              <a:off x="5768458" y="395120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8527E03-3ABC-1848-5603-F46F4C8488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5458" y="388820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Bevel 24">
            <a:extLst>
              <a:ext uri="{FF2B5EF4-FFF2-40B4-BE49-F238E27FC236}">
                <a16:creationId xmlns:a16="http://schemas.microsoft.com/office/drawing/2014/main" id="{06B47196-7129-162E-294D-883476AE600C}"/>
              </a:ext>
            </a:extLst>
          </p:cNvPr>
          <p:cNvSpPr/>
          <p:nvPr/>
        </p:nvSpPr>
        <p:spPr>
          <a:xfrm>
            <a:off x="3830075" y="1655931"/>
            <a:ext cx="3717758" cy="3741722"/>
          </a:xfrm>
          <a:prstGeom prst="bevel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576ECFA-243E-BB23-2912-A92AE5F64546}"/>
                  </a:ext>
                </a:extLst>
              </p14:cNvPr>
              <p14:cNvContentPartPr/>
              <p14:nvPr/>
            </p14:nvContentPartPr>
            <p14:xfrm>
              <a:off x="3850522" y="1661684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576ECFA-243E-BB23-2912-A92AE5F645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7522" y="159904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88DC575-CA34-EC6A-FD5E-3BDBF2E2B08F}"/>
                  </a:ext>
                </a:extLst>
              </p14:cNvPr>
              <p14:cNvContentPartPr/>
              <p14:nvPr/>
            </p14:nvContentPartPr>
            <p14:xfrm>
              <a:off x="4303762" y="2125724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88DC575-CA34-EC6A-FD5E-3BDBF2E2B0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40762" y="206272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77A99B8-F3F6-E1E9-620A-9BC157C35B85}"/>
                  </a:ext>
                </a:extLst>
              </p14:cNvPr>
              <p14:cNvContentPartPr/>
              <p14:nvPr/>
            </p14:nvContentPartPr>
            <p14:xfrm>
              <a:off x="7082962" y="2121404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77A99B8-F3F6-E1E9-620A-9BC157C35B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19962" y="20587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0525115-B015-A076-D573-558F4C24FAB1}"/>
                  </a:ext>
                </a:extLst>
              </p14:cNvPr>
              <p14:cNvContentPartPr/>
              <p14:nvPr/>
            </p14:nvContentPartPr>
            <p14:xfrm>
              <a:off x="7556722" y="166852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0525115-B015-A076-D573-558F4C24FA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3722" y="160588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8AFFCF-6F28-514D-6CF9-7DFBBDA5844D}"/>
                  </a:ext>
                </a:extLst>
              </p14:cNvPr>
              <p14:cNvContentPartPr/>
              <p14:nvPr/>
            </p14:nvContentPartPr>
            <p14:xfrm>
              <a:off x="7070362" y="492904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8AFFCF-6F28-514D-6CF9-7DFBBDA584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07722" y="486640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720C16-9F53-B932-14D1-86DB15AEF692}"/>
                  </a:ext>
                </a:extLst>
              </p14:cNvPr>
              <p14:cNvContentPartPr/>
              <p14:nvPr/>
            </p14:nvContentPartPr>
            <p14:xfrm>
              <a:off x="7551322" y="540820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720C16-9F53-B932-14D1-86DB15AEF6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8682" y="53455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85A8D7D-B892-5871-89FB-D50BA817963E}"/>
                  </a:ext>
                </a:extLst>
              </p14:cNvPr>
              <p14:cNvContentPartPr/>
              <p14:nvPr/>
            </p14:nvContentPartPr>
            <p14:xfrm>
              <a:off x="3847642" y="5377244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85A8D7D-B892-5871-89FB-D50BA81796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5002" y="531424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D9F3DAA-9953-596D-E621-CB76CCA1A97E}"/>
                  </a:ext>
                </a:extLst>
              </p14:cNvPr>
              <p14:cNvContentPartPr/>
              <p14:nvPr/>
            </p14:nvContentPartPr>
            <p14:xfrm>
              <a:off x="4312042" y="4919684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D9F3DAA-9953-596D-E621-CB76CCA1A9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49042" y="485704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4BD14D8-21A8-2A3B-8A46-8210CFE77750}"/>
              </a:ext>
            </a:extLst>
          </p:cNvPr>
          <p:cNvCxnSpPr/>
          <p:nvPr/>
        </p:nvCxnSpPr>
        <p:spPr>
          <a:xfrm rot="10800000" flipV="1">
            <a:off x="5834558" y="3662496"/>
            <a:ext cx="2875402" cy="25338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2FD933E-F45D-DEC4-BDFF-AEBF6BF7DE24}"/>
              </a:ext>
            </a:extLst>
          </p:cNvPr>
          <p:cNvSpPr txBox="1"/>
          <p:nvPr/>
        </p:nvSpPr>
        <p:spPr>
          <a:xfrm>
            <a:off x="8840450" y="3000776"/>
            <a:ext cx="2143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 point where data value needs to be computed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2031A1A7-1F59-A34D-A45B-79E48EF88879}"/>
              </a:ext>
            </a:extLst>
          </p:cNvPr>
          <p:cNvCxnSpPr>
            <a:cxnSpLocks/>
          </p:cNvCxnSpPr>
          <p:nvPr/>
        </p:nvCxnSpPr>
        <p:spPr>
          <a:xfrm flipV="1">
            <a:off x="1597446" y="2600332"/>
            <a:ext cx="1828802" cy="1723883"/>
          </a:xfrm>
          <a:prstGeom prst="curvedConnector3">
            <a:avLst>
              <a:gd name="adj1" fmla="val 6204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70E9178-FC83-F0A7-27C0-E99BB7F7031C}"/>
              </a:ext>
            </a:extLst>
          </p:cNvPr>
          <p:cNvSpPr txBox="1"/>
          <p:nvPr/>
        </p:nvSpPr>
        <p:spPr>
          <a:xfrm>
            <a:off x="568615" y="4057614"/>
            <a:ext cx="111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View ray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1D196AA-1948-0F33-A906-73D5C1466EFD}"/>
              </a:ext>
            </a:extLst>
          </p:cNvPr>
          <p:cNvCxnSpPr/>
          <p:nvPr/>
        </p:nvCxnSpPr>
        <p:spPr>
          <a:xfrm>
            <a:off x="5757441" y="4035580"/>
            <a:ext cx="0" cy="10982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8F5171-7B1F-4288-3684-BC0471B968AB}"/>
              </a:ext>
            </a:extLst>
          </p:cNvPr>
          <p:cNvCxnSpPr>
            <a:cxnSpLocks/>
          </p:cNvCxnSpPr>
          <p:nvPr/>
        </p:nvCxnSpPr>
        <p:spPr>
          <a:xfrm flipH="1">
            <a:off x="4078705" y="5131274"/>
            <a:ext cx="1689753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909F4B-965F-8533-08B0-861375775053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5688954" y="5131274"/>
            <a:ext cx="68487" cy="26637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2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 animBg="1"/>
      <p:bldP spid="37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F1BB-E0C4-5716-0AC9-A3FE10FEA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Volume Rendering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25ECC-95A7-5A5F-C9EE-1DB148820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Image-order techniques</a:t>
            </a:r>
          </a:p>
          <a:p>
            <a:pPr lvl="1"/>
            <a:r>
              <a:rPr lang="en-US" dirty="0"/>
              <a:t>Ray casting approaches</a:t>
            </a:r>
          </a:p>
          <a:p>
            <a:r>
              <a:rPr lang="en-US" dirty="0"/>
              <a:t>Object-order techniques</a:t>
            </a:r>
          </a:p>
          <a:p>
            <a:pPr lvl="1"/>
            <a:r>
              <a:rPr lang="en-US" dirty="0"/>
              <a:t>Splatting</a:t>
            </a:r>
          </a:p>
          <a:p>
            <a:pPr lvl="1"/>
            <a:r>
              <a:rPr lang="en-US" dirty="0"/>
              <a:t>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2882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F1BB-E0C4-5716-0AC9-A3FE10FEA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Volume Rendering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25ECC-95A7-5A5F-C9EE-1DB148820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Image-order techniques</a:t>
            </a:r>
          </a:p>
          <a:p>
            <a:pPr lvl="1"/>
            <a:r>
              <a:rPr lang="en-US" b="1" dirty="0"/>
              <a:t>Ray casting approaches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Object-order techniques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Splatting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21857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5665E3-79AA-1FEC-E837-AAF250F5C9D4}"/>
              </a:ext>
            </a:extLst>
          </p:cNvPr>
          <p:cNvSpPr txBox="1">
            <a:spLocks/>
          </p:cNvSpPr>
          <p:nvPr/>
        </p:nvSpPr>
        <p:spPr>
          <a:xfrm>
            <a:off x="838200" y="456239"/>
            <a:ext cx="10515600" cy="83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 Materials for Lecture 6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C309A-1AFE-3EB9-E146-5B0265994425}"/>
              </a:ext>
            </a:extLst>
          </p:cNvPr>
          <p:cNvSpPr txBox="1">
            <a:spLocks/>
          </p:cNvSpPr>
          <p:nvPr/>
        </p:nvSpPr>
        <p:spPr>
          <a:xfrm>
            <a:off x="838200" y="1502356"/>
            <a:ext cx="10515600" cy="4786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Visualization Toolkit by Will Schroeder, Ken Martin, Bill </a:t>
            </a:r>
            <a:r>
              <a:rPr lang="en-US" dirty="0" err="1"/>
              <a:t>Lorensen</a:t>
            </a:r>
            <a:endParaRPr lang="en-US" dirty="0"/>
          </a:p>
          <a:p>
            <a:pPr lvl="1"/>
            <a:r>
              <a:rPr lang="en-US" dirty="0"/>
              <a:t>Chapter 7 (Volume Rendering section)</a:t>
            </a:r>
          </a:p>
          <a:p>
            <a:r>
              <a:rPr lang="en-US" dirty="0"/>
              <a:t>GPU Gems Volume Rendering:</a:t>
            </a:r>
          </a:p>
          <a:p>
            <a:pPr lvl="1"/>
            <a:r>
              <a:rPr lang="en-US" dirty="0">
                <a:hlinkClick r:id="rId2"/>
              </a:rPr>
              <a:t>https://developer.nvidia.com/gpugems/gpugems/part-vi-beyond-triangles/chapter-39-volume-rendering-techniques</a:t>
            </a:r>
            <a:endParaRPr lang="en-US" dirty="0"/>
          </a:p>
          <a:p>
            <a:r>
              <a:rPr lang="en-US" dirty="0">
                <a:effectLst/>
              </a:rPr>
              <a:t>For detailed mathematical modeling and algorithm</a:t>
            </a:r>
          </a:p>
          <a:p>
            <a:pPr lvl="1"/>
            <a:r>
              <a:rPr lang="en-US" dirty="0">
                <a:effectLst/>
              </a:rPr>
              <a:t>Optical Models for Direct Volume Rendering by Nelson Max</a:t>
            </a:r>
          </a:p>
        </p:txBody>
      </p:sp>
    </p:spTree>
    <p:extLst>
      <p:ext uri="{BB962C8B-B14F-4D97-AF65-F5344CB8AC3E}">
        <p14:creationId xmlns:p14="http://schemas.microsoft.com/office/powerpoint/2010/main" val="130628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0BCE-67B9-3982-6E8D-6115FB62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Image-Order Volume Rendering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35BDF-2DD6-F860-DBE3-725A520FA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4692805" cy="4979931"/>
          </a:xfrm>
        </p:spPr>
        <p:txBody>
          <a:bodyPr/>
          <a:lstStyle/>
          <a:p>
            <a:r>
              <a:rPr lang="en-US" dirty="0"/>
              <a:t>Typically known as Ray casting methods</a:t>
            </a:r>
          </a:p>
          <a:p>
            <a:r>
              <a:rPr lang="en-US" dirty="0"/>
              <a:t>Given an image plane, for each pixel, we compute the color by casting a ray through each pixel to the data</a:t>
            </a:r>
          </a:p>
          <a:p>
            <a:r>
              <a:rPr lang="en-US" dirty="0"/>
              <a:t>We evaluate the data along the ray using some pre-specified functions for computing the final pixel color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209A37-9461-CF57-25D6-F93D9686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005" y="1101461"/>
            <a:ext cx="6280967" cy="53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100E506-50B7-F5E2-D4C2-A6BB3590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644" y="3051685"/>
            <a:ext cx="6501161" cy="3420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F0BCE-67B9-3982-6E8D-6115FB62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Image-Order Volume Rendering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35BDF-2DD6-F860-DBE3-725A520FA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r>
              <a:rPr lang="en-US" dirty="0"/>
              <a:t>How do we accumulate the data values along the ray to produce a final pixel color?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Maximum Intensity Projection (MIP)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Average Intensity Projection (AIP)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Distance to a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Compositing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8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iamond 26">
            <a:extLst>
              <a:ext uri="{FF2B5EF4-FFF2-40B4-BE49-F238E27FC236}">
                <a16:creationId xmlns:a16="http://schemas.microsoft.com/office/drawing/2014/main" id="{C50C4CC1-9B7A-18F4-F793-55CC799BD292}"/>
              </a:ext>
            </a:extLst>
          </p:cNvPr>
          <p:cNvSpPr/>
          <p:nvPr/>
        </p:nvSpPr>
        <p:spPr>
          <a:xfrm rot="20544760">
            <a:off x="1983152" y="3616863"/>
            <a:ext cx="891040" cy="2686632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E7641-7BD0-F91D-8289-76C0AF3F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Maximum Intensity Projection (MIP)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9EF2-E73D-0B0E-D8F7-225EF38A8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6061364" cy="16194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 the </a:t>
            </a:r>
            <a:r>
              <a:rPr lang="en-US" b="1" dirty="0"/>
              <a:t>maximum</a:t>
            </a:r>
            <a:r>
              <a:rPr lang="en-US" dirty="0"/>
              <a:t> intensity (data) value along each casted ray and the map the value to a color using a color scale</a:t>
            </a:r>
          </a:p>
        </p:txBody>
      </p:sp>
      <p:pic>
        <p:nvPicPr>
          <p:cNvPr id="5" name="Picture 4" descr="A picture containing food, white&#10;&#10;Description automatically generated">
            <a:extLst>
              <a:ext uri="{FF2B5EF4-FFF2-40B4-BE49-F238E27FC236}">
                <a16:creationId xmlns:a16="http://schemas.microsoft.com/office/drawing/2014/main" id="{EEB528CD-9A09-10EC-61DD-318AE7C2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060" y="1174950"/>
            <a:ext cx="5320145" cy="534134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Vintage movie camera">
                <a:extLst>
                  <a:ext uri="{FF2B5EF4-FFF2-40B4-BE49-F238E27FC236}">
                    <a16:creationId xmlns:a16="http://schemas.microsoft.com/office/drawing/2014/main" id="{157C4131-BBBA-A05C-F9D4-60FC7C2349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795" y="4363978"/>
              <a:ext cx="1827332" cy="14829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7332" cy="1482913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8272" ay="3944224" az="85631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82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Vintage movie camera">
                <a:extLst>
                  <a:ext uri="{FF2B5EF4-FFF2-40B4-BE49-F238E27FC236}">
                    <a16:creationId xmlns:a16="http://schemas.microsoft.com/office/drawing/2014/main" id="{157C4131-BBBA-A05C-F9D4-60FC7C2349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795" y="4363978"/>
                <a:ext cx="1827332" cy="148291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A6848-29B4-89D7-0C18-CA1923CDBD46}"/>
              </a:ext>
            </a:extLst>
          </p:cNvPr>
          <p:cNvCxnSpPr>
            <a:cxnSpLocks/>
          </p:cNvCxnSpPr>
          <p:nvPr/>
        </p:nvCxnSpPr>
        <p:spPr>
          <a:xfrm flipV="1">
            <a:off x="1696453" y="4363978"/>
            <a:ext cx="4636316" cy="847106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D7EE56-8C25-7C85-310D-7683D0E41098}"/>
                  </a:ext>
                </a:extLst>
              </p14:cNvPr>
              <p14:cNvContentPartPr/>
              <p14:nvPr/>
            </p14:nvContentPartPr>
            <p14:xfrm>
              <a:off x="2441856" y="507239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D7EE56-8C25-7C85-310D-7683D0E410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216" y="500975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61A6B7-98AA-FE70-7AFD-11C09C0F060E}"/>
                  </a:ext>
                </a:extLst>
              </p14:cNvPr>
              <p14:cNvContentPartPr/>
              <p14:nvPr/>
            </p14:nvContentPartPr>
            <p14:xfrm>
              <a:off x="3517841" y="484564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61A6B7-98AA-FE70-7AFD-11C09C0F06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5201" y="478264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B25CC7C-EBC7-A86C-A15F-ECC86E2291E3}"/>
                  </a:ext>
                </a:extLst>
              </p14:cNvPr>
              <p14:cNvContentPartPr/>
              <p14:nvPr/>
            </p14:nvContentPartPr>
            <p14:xfrm>
              <a:off x="3854081" y="478552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B25CC7C-EBC7-A86C-A15F-ECC86E2291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1441" y="47225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FE009D-1081-5677-700D-72F48D26BB64}"/>
                  </a:ext>
                </a:extLst>
              </p14:cNvPr>
              <p14:cNvContentPartPr/>
              <p14:nvPr/>
            </p14:nvContentPartPr>
            <p14:xfrm>
              <a:off x="4144241" y="473152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FE009D-1081-5677-700D-72F48D26BB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1601" y="46688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06147E-E6F8-6E16-9066-ED1B09A7C2C4}"/>
                  </a:ext>
                </a:extLst>
              </p14:cNvPr>
              <p14:cNvContentPartPr/>
              <p14:nvPr/>
            </p14:nvContentPartPr>
            <p14:xfrm>
              <a:off x="4453121" y="468472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06147E-E6F8-6E16-9066-ED1B09A7C2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0121" y="46220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316C5E-9789-0397-1B4F-79A7BB5A4E74}"/>
                  </a:ext>
                </a:extLst>
              </p14:cNvPr>
              <p14:cNvContentPartPr/>
              <p14:nvPr/>
            </p14:nvContentPartPr>
            <p14:xfrm>
              <a:off x="4787201" y="464152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316C5E-9789-0397-1B4F-79A7BB5A4E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4561" y="45785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1B5BF1E-941A-6527-F6B9-BFD15FE6D1A6}"/>
                  </a:ext>
                </a:extLst>
              </p14:cNvPr>
              <p14:cNvContentPartPr/>
              <p14:nvPr/>
            </p14:nvContentPartPr>
            <p14:xfrm>
              <a:off x="5098961" y="459328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1B5BF1E-941A-6527-F6B9-BFD15FE6D1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5961" y="45302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2B1E3AF-958F-E0AA-ACAC-530CEFD05AF9}"/>
                  </a:ext>
                </a:extLst>
              </p14:cNvPr>
              <p14:cNvContentPartPr/>
              <p14:nvPr/>
            </p14:nvContentPartPr>
            <p14:xfrm>
              <a:off x="5378681" y="454504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2B1E3AF-958F-E0AA-ACAC-530CEFD05A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5681" y="448240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13E3E2C-5506-3BA6-8664-F9CFFDB69B1F}"/>
                  </a:ext>
                </a:extLst>
              </p14:cNvPr>
              <p14:cNvContentPartPr/>
              <p14:nvPr/>
            </p14:nvContentPartPr>
            <p14:xfrm>
              <a:off x="5654081" y="450256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13E3E2C-5506-3BA6-8664-F9CFFDB69B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1441" y="443956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7AAC6FB-08DA-2076-2847-F9A05B173AC5}"/>
              </a:ext>
            </a:extLst>
          </p:cNvPr>
          <p:cNvSpPr txBox="1"/>
          <p:nvPr/>
        </p:nvSpPr>
        <p:spPr>
          <a:xfrm>
            <a:off x="1147448" y="5906396"/>
            <a:ext cx="14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plane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95D3AA-2E2E-DEFF-2F03-FDA71AA24478}"/>
              </a:ext>
            </a:extLst>
          </p:cNvPr>
          <p:cNvSpPr txBox="1"/>
          <p:nvPr/>
        </p:nvSpPr>
        <p:spPr>
          <a:xfrm>
            <a:off x="3569468" y="5327786"/>
            <a:ext cx="2289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Take the </a:t>
            </a:r>
            <a:r>
              <a:rPr lang="en-US" sz="2000" b="1" dirty="0">
                <a:solidFill>
                  <a:srgbClr val="FF0000"/>
                </a:solidFill>
              </a:rPr>
              <a:t>maximum</a:t>
            </a:r>
            <a:r>
              <a:rPr lang="en-US" sz="2000" dirty="0">
                <a:solidFill>
                  <a:srgbClr val="FF0000"/>
                </a:solidFill>
              </a:rPr>
              <a:t> value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A6AF5F6-9D6B-D089-3D23-F8774B243CAD}"/>
              </a:ext>
            </a:extLst>
          </p:cNvPr>
          <p:cNvSpPr/>
          <p:nvPr/>
        </p:nvSpPr>
        <p:spPr>
          <a:xfrm rot="15623510">
            <a:off x="4459908" y="3994538"/>
            <a:ext cx="508885" cy="223619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evel 24">
            <a:extLst>
              <a:ext uri="{FF2B5EF4-FFF2-40B4-BE49-F238E27FC236}">
                <a16:creationId xmlns:a16="http://schemas.microsoft.com/office/drawing/2014/main" id="{D48B7467-BCD1-F517-9455-F3FC882DB2E6}"/>
              </a:ext>
            </a:extLst>
          </p:cNvPr>
          <p:cNvSpPr/>
          <p:nvPr/>
        </p:nvSpPr>
        <p:spPr>
          <a:xfrm>
            <a:off x="3178785" y="3221393"/>
            <a:ext cx="3020525" cy="3136106"/>
          </a:xfrm>
          <a:prstGeom prst="bevel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build="p"/>
      <p:bldP spid="22" grpId="0"/>
      <p:bldP spid="23" grpId="0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7641-7BD0-F91D-8289-76C0AF3F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Average Intensity Projection (AIP)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9EF2-E73D-0B0E-D8F7-225EF38A8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6061364" cy="1715239"/>
          </a:xfrm>
        </p:spPr>
        <p:txBody>
          <a:bodyPr/>
          <a:lstStyle/>
          <a:p>
            <a:r>
              <a:rPr lang="en-US" dirty="0"/>
              <a:t>Compute the </a:t>
            </a:r>
            <a:r>
              <a:rPr lang="en-US" b="1" dirty="0"/>
              <a:t>average</a:t>
            </a:r>
            <a:r>
              <a:rPr lang="en-US" dirty="0"/>
              <a:t> intensity (data) value along each casted ray and the map the value to a color using a color scale</a:t>
            </a:r>
          </a:p>
        </p:txBody>
      </p:sp>
      <p:pic>
        <p:nvPicPr>
          <p:cNvPr id="6" name="Picture 5" descr="A picture containing x-ray film, blur&#10;&#10;Description automatically generated">
            <a:extLst>
              <a:ext uri="{FF2B5EF4-FFF2-40B4-BE49-F238E27FC236}">
                <a16:creationId xmlns:a16="http://schemas.microsoft.com/office/drawing/2014/main" id="{3E935B0D-5F84-BEFF-A1EB-5C8B8AAA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10" y="1204762"/>
            <a:ext cx="5310008" cy="5310008"/>
          </a:xfrm>
          <a:prstGeom prst="rect">
            <a:avLst/>
          </a:prstGeom>
        </p:spPr>
      </p:pic>
      <p:sp>
        <p:nvSpPr>
          <p:cNvPr id="4" name="Diamond 3">
            <a:extLst>
              <a:ext uri="{FF2B5EF4-FFF2-40B4-BE49-F238E27FC236}">
                <a16:creationId xmlns:a16="http://schemas.microsoft.com/office/drawing/2014/main" id="{A6B206E3-41EA-CAD1-04D9-2FE6CAD31279}"/>
              </a:ext>
            </a:extLst>
          </p:cNvPr>
          <p:cNvSpPr/>
          <p:nvPr/>
        </p:nvSpPr>
        <p:spPr>
          <a:xfrm rot="20544760">
            <a:off x="1983152" y="3616863"/>
            <a:ext cx="891040" cy="2686632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Vintage movie camera">
                <a:extLst>
                  <a:ext uri="{FF2B5EF4-FFF2-40B4-BE49-F238E27FC236}">
                    <a16:creationId xmlns:a16="http://schemas.microsoft.com/office/drawing/2014/main" id="{3E9F9EA6-E662-71F9-DAA2-7E7ED436CC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795" y="4363978"/>
              <a:ext cx="1827332" cy="14829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7332" cy="1482913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8272" ay="3944224" az="85631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82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Vintage movie camera">
                <a:extLst>
                  <a:ext uri="{FF2B5EF4-FFF2-40B4-BE49-F238E27FC236}">
                    <a16:creationId xmlns:a16="http://schemas.microsoft.com/office/drawing/2014/main" id="{3E9F9EA6-E662-71F9-DAA2-7E7ED436CC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795" y="4363978"/>
                <a:ext cx="1827332" cy="1482913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B66BF-454F-C552-20B6-ED77F6833480}"/>
              </a:ext>
            </a:extLst>
          </p:cNvPr>
          <p:cNvCxnSpPr>
            <a:cxnSpLocks/>
          </p:cNvCxnSpPr>
          <p:nvPr/>
        </p:nvCxnSpPr>
        <p:spPr>
          <a:xfrm flipV="1">
            <a:off x="1696453" y="4363978"/>
            <a:ext cx="4636316" cy="847106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BEC8442-E795-2939-A8C6-2EB9E3D3B265}"/>
                  </a:ext>
                </a:extLst>
              </p14:cNvPr>
              <p14:cNvContentPartPr/>
              <p14:nvPr/>
            </p14:nvContentPartPr>
            <p14:xfrm>
              <a:off x="2441856" y="507239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BEC8442-E795-2939-A8C6-2EB9E3D3B2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216" y="500975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B9741C-138A-43F0-3546-9A42176B5823}"/>
                  </a:ext>
                </a:extLst>
              </p14:cNvPr>
              <p14:cNvContentPartPr/>
              <p14:nvPr/>
            </p14:nvContentPartPr>
            <p14:xfrm>
              <a:off x="3517841" y="4845646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B9741C-138A-43F0-3546-9A42176B58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5201" y="478264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5A5890-EB4D-343A-EE7F-253DCBA16B05}"/>
                  </a:ext>
                </a:extLst>
              </p14:cNvPr>
              <p14:cNvContentPartPr/>
              <p14:nvPr/>
            </p14:nvContentPartPr>
            <p14:xfrm>
              <a:off x="3854081" y="478552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5A5890-EB4D-343A-EE7F-253DCBA16B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1441" y="47225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4506509-C0CB-9472-11B2-9E51C72CB1F8}"/>
                  </a:ext>
                </a:extLst>
              </p14:cNvPr>
              <p14:cNvContentPartPr/>
              <p14:nvPr/>
            </p14:nvContentPartPr>
            <p14:xfrm>
              <a:off x="4144241" y="473152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4506509-C0CB-9472-11B2-9E51C72CB1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1601" y="46688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45D0055-3698-7D8D-F8F5-17C21C5D0A17}"/>
                  </a:ext>
                </a:extLst>
              </p14:cNvPr>
              <p14:cNvContentPartPr/>
              <p14:nvPr/>
            </p14:nvContentPartPr>
            <p14:xfrm>
              <a:off x="4453121" y="468472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45D0055-3698-7D8D-F8F5-17C21C5D0A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0121" y="46220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4C38DFB-2B8C-59A8-E913-BFAA0A5A4777}"/>
                  </a:ext>
                </a:extLst>
              </p14:cNvPr>
              <p14:cNvContentPartPr/>
              <p14:nvPr/>
            </p14:nvContentPartPr>
            <p14:xfrm>
              <a:off x="4787201" y="464152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4C38DFB-2B8C-59A8-E913-BFAA0A5A47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4561" y="45785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EE253A8-5837-39B8-16D9-1C5A3656C69D}"/>
                  </a:ext>
                </a:extLst>
              </p14:cNvPr>
              <p14:cNvContentPartPr/>
              <p14:nvPr/>
            </p14:nvContentPartPr>
            <p14:xfrm>
              <a:off x="5098961" y="459328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EE253A8-5837-39B8-16D9-1C5A3656C6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5961" y="45302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2A07C34-EB5C-9E27-BDFA-E69EBB4D92FF}"/>
                  </a:ext>
                </a:extLst>
              </p14:cNvPr>
              <p14:cNvContentPartPr/>
              <p14:nvPr/>
            </p14:nvContentPartPr>
            <p14:xfrm>
              <a:off x="5378681" y="454504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2A07C34-EB5C-9E27-BDFA-E69EBB4D92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5681" y="448240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5A732B-F8D1-7F65-E2A8-3DE7C5074246}"/>
                  </a:ext>
                </a:extLst>
              </p14:cNvPr>
              <p14:cNvContentPartPr/>
              <p14:nvPr/>
            </p14:nvContentPartPr>
            <p14:xfrm>
              <a:off x="5654081" y="450256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5A732B-F8D1-7F65-E2A8-3DE7C50742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1441" y="443956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D204A7A-75F6-CFC0-FBFB-71C4E6BDF334}"/>
              </a:ext>
            </a:extLst>
          </p:cNvPr>
          <p:cNvSpPr txBox="1"/>
          <p:nvPr/>
        </p:nvSpPr>
        <p:spPr>
          <a:xfrm>
            <a:off x="1147448" y="5906396"/>
            <a:ext cx="14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plane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FC13BC-2ED6-44B7-9964-55455C482A16}"/>
              </a:ext>
            </a:extLst>
          </p:cNvPr>
          <p:cNvSpPr txBox="1"/>
          <p:nvPr/>
        </p:nvSpPr>
        <p:spPr>
          <a:xfrm>
            <a:off x="3569468" y="5327786"/>
            <a:ext cx="2289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Take the </a:t>
            </a:r>
            <a:r>
              <a:rPr lang="en-US" sz="2000" b="1" dirty="0">
                <a:solidFill>
                  <a:srgbClr val="FF0000"/>
                </a:solidFill>
              </a:rPr>
              <a:t>average</a:t>
            </a:r>
            <a:r>
              <a:rPr lang="en-US" sz="2000" dirty="0">
                <a:solidFill>
                  <a:srgbClr val="FF0000"/>
                </a:solidFill>
              </a:rPr>
              <a:t> value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7E7561F-7580-80DF-AE99-6E2553C175A1}"/>
              </a:ext>
            </a:extLst>
          </p:cNvPr>
          <p:cNvSpPr/>
          <p:nvPr/>
        </p:nvSpPr>
        <p:spPr>
          <a:xfrm rot="15623510">
            <a:off x="4459908" y="3994538"/>
            <a:ext cx="508885" cy="223619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evel 23">
            <a:extLst>
              <a:ext uri="{FF2B5EF4-FFF2-40B4-BE49-F238E27FC236}">
                <a16:creationId xmlns:a16="http://schemas.microsoft.com/office/drawing/2014/main" id="{36DFEAB2-C6F6-920C-340C-37C21AD26320}"/>
              </a:ext>
            </a:extLst>
          </p:cNvPr>
          <p:cNvSpPr/>
          <p:nvPr/>
        </p:nvSpPr>
        <p:spPr>
          <a:xfrm>
            <a:off x="3178785" y="3221393"/>
            <a:ext cx="3020525" cy="3136106"/>
          </a:xfrm>
          <a:prstGeom prst="bevel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21" grpId="0"/>
      <p:bldP spid="22" grpId="0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7641-7BD0-F91D-8289-76C0AF3F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Distance to a Value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9EF2-E73D-0B0E-D8F7-225EF38A8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6061364" cy="1583349"/>
          </a:xfrm>
        </p:spPr>
        <p:txBody>
          <a:bodyPr/>
          <a:lstStyle/>
          <a:p>
            <a:r>
              <a:rPr lang="en-US" dirty="0"/>
              <a:t>Distance to value 30 is shown in the rendered image</a:t>
            </a:r>
          </a:p>
          <a:p>
            <a:pPr lvl="1"/>
            <a:r>
              <a:rPr lang="en-US" dirty="0"/>
              <a:t>Provides the notion of the depth as to where the data value 30 is encountered</a:t>
            </a:r>
          </a:p>
        </p:txBody>
      </p:sp>
      <p:pic>
        <p:nvPicPr>
          <p:cNvPr id="5" name="Picture 4" descr="A picture containing food, white, cheese&#10;&#10;Description automatically generated">
            <a:extLst>
              <a:ext uri="{FF2B5EF4-FFF2-40B4-BE49-F238E27FC236}">
                <a16:creationId xmlns:a16="http://schemas.microsoft.com/office/drawing/2014/main" id="{812DCE34-E57A-B42F-1967-B259D166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83" y="1110383"/>
            <a:ext cx="5394867" cy="5380247"/>
          </a:xfrm>
          <a:prstGeom prst="rect">
            <a:avLst/>
          </a:prstGeom>
        </p:spPr>
      </p:pic>
      <p:sp>
        <p:nvSpPr>
          <p:cNvPr id="4" name="Diamond 3">
            <a:extLst>
              <a:ext uri="{FF2B5EF4-FFF2-40B4-BE49-F238E27FC236}">
                <a16:creationId xmlns:a16="http://schemas.microsoft.com/office/drawing/2014/main" id="{4968B614-9380-FBAE-6422-06ADC3612D9A}"/>
              </a:ext>
            </a:extLst>
          </p:cNvPr>
          <p:cNvSpPr/>
          <p:nvPr/>
        </p:nvSpPr>
        <p:spPr>
          <a:xfrm rot="20544760">
            <a:off x="1983152" y="3616863"/>
            <a:ext cx="891040" cy="2686632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Vintage movie camera">
                <a:extLst>
                  <a:ext uri="{FF2B5EF4-FFF2-40B4-BE49-F238E27FC236}">
                    <a16:creationId xmlns:a16="http://schemas.microsoft.com/office/drawing/2014/main" id="{BEE8EC14-37A7-5AD8-8752-E9CE28C710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795" y="4363978"/>
              <a:ext cx="1827332" cy="14829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7332" cy="1482913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8272" ay="3944224" az="85631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82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Vintage movie camera">
                <a:extLst>
                  <a:ext uri="{FF2B5EF4-FFF2-40B4-BE49-F238E27FC236}">
                    <a16:creationId xmlns:a16="http://schemas.microsoft.com/office/drawing/2014/main" id="{BEE8EC14-37A7-5AD8-8752-E9CE28C710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795" y="4363978"/>
                <a:ext cx="1827332" cy="1482913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26FA7F-EBB8-0CAA-D8E2-9830192926FE}"/>
              </a:ext>
            </a:extLst>
          </p:cNvPr>
          <p:cNvCxnSpPr>
            <a:cxnSpLocks/>
          </p:cNvCxnSpPr>
          <p:nvPr/>
        </p:nvCxnSpPr>
        <p:spPr>
          <a:xfrm flipV="1">
            <a:off x="1696453" y="4363978"/>
            <a:ext cx="4636316" cy="847106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FEE37D-2AE6-60A0-3C20-9241F491002E}"/>
                  </a:ext>
                </a:extLst>
              </p14:cNvPr>
              <p14:cNvContentPartPr/>
              <p14:nvPr/>
            </p14:nvContentPartPr>
            <p14:xfrm>
              <a:off x="2441856" y="507239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FEE37D-2AE6-60A0-3C20-9241F49100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216" y="500975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D42324-2E83-D1B7-6988-5E3643F5C796}"/>
                  </a:ext>
                </a:extLst>
              </p14:cNvPr>
              <p14:cNvContentPartPr/>
              <p14:nvPr/>
            </p14:nvContentPartPr>
            <p14:xfrm>
              <a:off x="3517841" y="4845646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D42324-2E83-D1B7-6988-5E3643F5C7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5201" y="478264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4F413F-00A8-2EF4-3698-23CDD50D095C}"/>
                  </a:ext>
                </a:extLst>
              </p14:cNvPr>
              <p14:cNvContentPartPr/>
              <p14:nvPr/>
            </p14:nvContentPartPr>
            <p14:xfrm>
              <a:off x="3854081" y="478552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4F413F-00A8-2EF4-3698-23CDD50D09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1441" y="47225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2226B00-9C73-82B4-A303-83A35B685617}"/>
                  </a:ext>
                </a:extLst>
              </p14:cNvPr>
              <p14:cNvContentPartPr/>
              <p14:nvPr/>
            </p14:nvContentPartPr>
            <p14:xfrm>
              <a:off x="4144241" y="473152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2226B00-9C73-82B4-A303-83A35B6856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1601" y="46688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6C3C89-B79C-8244-C24E-42A54B887234}"/>
                  </a:ext>
                </a:extLst>
              </p14:cNvPr>
              <p14:cNvContentPartPr/>
              <p14:nvPr/>
            </p14:nvContentPartPr>
            <p14:xfrm>
              <a:off x="4453121" y="468472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6C3C89-B79C-8244-C24E-42A54B8872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0121" y="46220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6B4B64-A349-730D-AF93-3E022F917FC5}"/>
                  </a:ext>
                </a:extLst>
              </p14:cNvPr>
              <p14:cNvContentPartPr/>
              <p14:nvPr/>
            </p14:nvContentPartPr>
            <p14:xfrm>
              <a:off x="4787201" y="464152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6B4B64-A349-730D-AF93-3E022F917F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4561" y="45785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12C1B2-ED4C-2FEE-C25D-5D6B9358A9B7}"/>
                  </a:ext>
                </a:extLst>
              </p14:cNvPr>
              <p14:cNvContentPartPr/>
              <p14:nvPr/>
            </p14:nvContentPartPr>
            <p14:xfrm>
              <a:off x="5098961" y="459328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12C1B2-ED4C-2FEE-C25D-5D6B9358A9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5961" y="45302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EC746D7-3110-3233-7688-040B8C61618A}"/>
                  </a:ext>
                </a:extLst>
              </p14:cNvPr>
              <p14:cNvContentPartPr/>
              <p14:nvPr/>
            </p14:nvContentPartPr>
            <p14:xfrm>
              <a:off x="5378681" y="454504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EC746D7-3110-3233-7688-040B8C6161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5681" y="448240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A255AA-0524-A72A-B5E1-11ECFA87BAE7}"/>
                  </a:ext>
                </a:extLst>
              </p14:cNvPr>
              <p14:cNvContentPartPr/>
              <p14:nvPr/>
            </p14:nvContentPartPr>
            <p14:xfrm>
              <a:off x="5654081" y="450256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A255AA-0524-A72A-B5E1-11ECFA87BA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1441" y="443956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98B8B77-0A74-972E-9919-B8E47B5D5544}"/>
              </a:ext>
            </a:extLst>
          </p:cNvPr>
          <p:cNvSpPr txBox="1"/>
          <p:nvPr/>
        </p:nvSpPr>
        <p:spPr>
          <a:xfrm>
            <a:off x="1147448" y="5906396"/>
            <a:ext cx="14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plane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D52D0A-8C7B-7A53-79CC-214F96AF2BB5}"/>
              </a:ext>
            </a:extLst>
          </p:cNvPr>
          <p:cNvSpPr txBox="1"/>
          <p:nvPr/>
        </p:nvSpPr>
        <p:spPr>
          <a:xfrm>
            <a:off x="3514227" y="5321469"/>
            <a:ext cx="3187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Take the </a:t>
            </a:r>
            <a:r>
              <a:rPr lang="en-US" sz="2000" b="1" dirty="0">
                <a:solidFill>
                  <a:srgbClr val="FF0000"/>
                </a:solidFill>
              </a:rPr>
              <a:t>distance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to a specific value</a:t>
            </a:r>
            <a:r>
              <a:rPr lang="en-US" sz="2000" dirty="0">
                <a:solidFill>
                  <a:srgbClr val="FF0000"/>
                </a:solidFill>
              </a:rPr>
              <a:t> when encountered first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4A442A21-52E0-2C03-8397-35D71CE6A1DF}"/>
              </a:ext>
            </a:extLst>
          </p:cNvPr>
          <p:cNvSpPr/>
          <p:nvPr/>
        </p:nvSpPr>
        <p:spPr>
          <a:xfrm rot="15623510">
            <a:off x="4459908" y="3994538"/>
            <a:ext cx="508885" cy="223619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evel 23">
            <a:extLst>
              <a:ext uri="{FF2B5EF4-FFF2-40B4-BE49-F238E27FC236}">
                <a16:creationId xmlns:a16="http://schemas.microsoft.com/office/drawing/2014/main" id="{E6DBF582-FF04-7838-FF5F-FA5320A5AA04}"/>
              </a:ext>
            </a:extLst>
          </p:cNvPr>
          <p:cNvSpPr/>
          <p:nvPr/>
        </p:nvSpPr>
        <p:spPr>
          <a:xfrm>
            <a:off x="3178785" y="3221393"/>
            <a:ext cx="3020525" cy="3136106"/>
          </a:xfrm>
          <a:prstGeom prst="bevel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21" grpId="0"/>
      <p:bldP spid="22" grpId="0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7641-7BD0-F91D-8289-76C0AF3F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Composite Values Along the 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9EF2-E73D-0B0E-D8F7-225EF38A8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14" y="1381239"/>
            <a:ext cx="6061364" cy="1831194"/>
          </a:xfrm>
        </p:spPr>
        <p:txBody>
          <a:bodyPr/>
          <a:lstStyle/>
          <a:p>
            <a:r>
              <a:rPr lang="en-US" dirty="0"/>
              <a:t>Use an alpha (opacity) composting technique to blend the color values obtained from data samples along the ray</a:t>
            </a:r>
          </a:p>
        </p:txBody>
      </p:sp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F241F6B7-7B3C-2FBD-0298-38B19612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278" y="1127309"/>
            <a:ext cx="5398120" cy="5353873"/>
          </a:xfrm>
          <a:prstGeom prst="rect">
            <a:avLst/>
          </a:prstGeom>
        </p:spPr>
      </p:pic>
      <p:sp>
        <p:nvSpPr>
          <p:cNvPr id="4" name="Diamond 3">
            <a:extLst>
              <a:ext uri="{FF2B5EF4-FFF2-40B4-BE49-F238E27FC236}">
                <a16:creationId xmlns:a16="http://schemas.microsoft.com/office/drawing/2014/main" id="{7771EB6D-74D8-3E65-5113-A2FBE6DBCE56}"/>
              </a:ext>
            </a:extLst>
          </p:cNvPr>
          <p:cNvSpPr/>
          <p:nvPr/>
        </p:nvSpPr>
        <p:spPr>
          <a:xfrm rot="20544760">
            <a:off x="1983152" y="3616863"/>
            <a:ext cx="891040" cy="2686632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Vintage movie camera">
                <a:extLst>
                  <a:ext uri="{FF2B5EF4-FFF2-40B4-BE49-F238E27FC236}">
                    <a16:creationId xmlns:a16="http://schemas.microsoft.com/office/drawing/2014/main" id="{26A13205-846A-DD92-D67F-94EFBAB9A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795" y="4363978"/>
              <a:ext cx="1827332" cy="14829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7332" cy="1482913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8272" ay="3944224" az="85631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822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Vintage movie camera">
                <a:extLst>
                  <a:ext uri="{FF2B5EF4-FFF2-40B4-BE49-F238E27FC236}">
                    <a16:creationId xmlns:a16="http://schemas.microsoft.com/office/drawing/2014/main" id="{26A13205-846A-DD92-D67F-94EFBAB9A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795" y="4363978"/>
                <a:ext cx="1827332" cy="1482913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A73939-3614-8307-63B4-5951BFEDE8AF}"/>
              </a:ext>
            </a:extLst>
          </p:cNvPr>
          <p:cNvCxnSpPr>
            <a:cxnSpLocks/>
          </p:cNvCxnSpPr>
          <p:nvPr/>
        </p:nvCxnSpPr>
        <p:spPr>
          <a:xfrm flipV="1">
            <a:off x="1696453" y="4363978"/>
            <a:ext cx="4636316" cy="847106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B43956-4972-BAD2-D9BF-43DB660ED899}"/>
                  </a:ext>
                </a:extLst>
              </p14:cNvPr>
              <p14:cNvContentPartPr/>
              <p14:nvPr/>
            </p14:nvContentPartPr>
            <p14:xfrm>
              <a:off x="2441856" y="507239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B43956-4972-BAD2-D9BF-43DB660ED8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216" y="500975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D10F58-61D7-7F04-0C48-171CBDA91672}"/>
                  </a:ext>
                </a:extLst>
              </p14:cNvPr>
              <p14:cNvContentPartPr/>
              <p14:nvPr/>
            </p14:nvContentPartPr>
            <p14:xfrm>
              <a:off x="3517841" y="4845646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D10F58-61D7-7F04-0C48-171CBDA916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5201" y="478264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474FA0-601D-EAE6-4AE6-CDBAF30AE864}"/>
                  </a:ext>
                </a:extLst>
              </p14:cNvPr>
              <p14:cNvContentPartPr/>
              <p14:nvPr/>
            </p14:nvContentPartPr>
            <p14:xfrm>
              <a:off x="3854081" y="478552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474FA0-601D-EAE6-4AE6-CDBAF30AE8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1441" y="47225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8772A6-A7C1-3133-2A52-EA6EAA99FCA1}"/>
                  </a:ext>
                </a:extLst>
              </p14:cNvPr>
              <p14:cNvContentPartPr/>
              <p14:nvPr/>
            </p14:nvContentPartPr>
            <p14:xfrm>
              <a:off x="4144241" y="473152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8772A6-A7C1-3133-2A52-EA6EAA99FC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1601" y="46688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2BDB8F5-B8DE-7B32-C788-0E7A77690FCD}"/>
                  </a:ext>
                </a:extLst>
              </p14:cNvPr>
              <p14:cNvContentPartPr/>
              <p14:nvPr/>
            </p14:nvContentPartPr>
            <p14:xfrm>
              <a:off x="4453121" y="468472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2BDB8F5-B8DE-7B32-C788-0E7A77690F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0121" y="46220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1E7347-2F33-05C3-6A87-4F2A345F4ADF}"/>
                  </a:ext>
                </a:extLst>
              </p14:cNvPr>
              <p14:cNvContentPartPr/>
              <p14:nvPr/>
            </p14:nvContentPartPr>
            <p14:xfrm>
              <a:off x="4787201" y="464152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1E7347-2F33-05C3-6A87-4F2A345F4A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4561" y="457852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CAE760-F441-F5ED-6554-ABFF76619648}"/>
                  </a:ext>
                </a:extLst>
              </p14:cNvPr>
              <p14:cNvContentPartPr/>
              <p14:nvPr/>
            </p14:nvContentPartPr>
            <p14:xfrm>
              <a:off x="5098961" y="459328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CAE760-F441-F5ED-6554-ABFF76619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5961" y="45302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D229D1-E69A-E532-B5AD-AE5921692482}"/>
                  </a:ext>
                </a:extLst>
              </p14:cNvPr>
              <p14:cNvContentPartPr/>
              <p14:nvPr/>
            </p14:nvContentPartPr>
            <p14:xfrm>
              <a:off x="5378681" y="454504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D229D1-E69A-E532-B5AD-AE59216924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5681" y="448240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7E0B589-1927-8CB3-8E7D-0F04268B3013}"/>
                  </a:ext>
                </a:extLst>
              </p14:cNvPr>
              <p14:cNvContentPartPr/>
              <p14:nvPr/>
            </p14:nvContentPartPr>
            <p14:xfrm>
              <a:off x="5654081" y="450256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7E0B589-1927-8CB3-8E7D-0F04268B30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1441" y="443956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C46A484-BE5A-BF9B-8104-326137FE99FF}"/>
              </a:ext>
            </a:extLst>
          </p:cNvPr>
          <p:cNvSpPr txBox="1"/>
          <p:nvPr/>
        </p:nvSpPr>
        <p:spPr>
          <a:xfrm>
            <a:off x="1147448" y="5906396"/>
            <a:ext cx="14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plane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E8A3C-FFDD-FE94-AF4D-ACDA9A64B313}"/>
              </a:ext>
            </a:extLst>
          </p:cNvPr>
          <p:cNvSpPr txBox="1"/>
          <p:nvPr/>
        </p:nvSpPr>
        <p:spPr>
          <a:xfrm>
            <a:off x="3514227" y="5321469"/>
            <a:ext cx="2685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Blend/composite colors </a:t>
            </a:r>
            <a:r>
              <a:rPr lang="en-US" sz="2000" dirty="0">
                <a:solidFill>
                  <a:srgbClr val="FF0000"/>
                </a:solidFill>
              </a:rPr>
              <a:t>from the samples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59C13D8-F42E-034F-F252-9EA7890ACD63}"/>
              </a:ext>
            </a:extLst>
          </p:cNvPr>
          <p:cNvSpPr/>
          <p:nvPr/>
        </p:nvSpPr>
        <p:spPr>
          <a:xfrm rot="15623510">
            <a:off x="4459908" y="3994538"/>
            <a:ext cx="508885" cy="223619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evel 23">
            <a:extLst>
              <a:ext uri="{FF2B5EF4-FFF2-40B4-BE49-F238E27FC236}">
                <a16:creationId xmlns:a16="http://schemas.microsoft.com/office/drawing/2014/main" id="{BCC7E2B8-D1E0-17FA-1244-62CE60573C4E}"/>
              </a:ext>
            </a:extLst>
          </p:cNvPr>
          <p:cNvSpPr/>
          <p:nvPr/>
        </p:nvSpPr>
        <p:spPr>
          <a:xfrm>
            <a:off x="3178785" y="3221393"/>
            <a:ext cx="3020525" cy="3136106"/>
          </a:xfrm>
          <a:prstGeom prst="bevel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21" grpId="0"/>
      <p:bldP spid="22" grpId="0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1B1D-D814-838E-EE58-D03D3FA9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AIP vs MIP</a:t>
            </a:r>
          </a:p>
        </p:txBody>
      </p:sp>
      <p:pic>
        <p:nvPicPr>
          <p:cNvPr id="5" name="Content Placeholder 4" descr="An x-ray of a person's chest&#10;&#10;Description automatically generated">
            <a:extLst>
              <a:ext uri="{FF2B5EF4-FFF2-40B4-BE49-F238E27FC236}">
                <a16:creationId xmlns:a16="http://schemas.microsoft.com/office/drawing/2014/main" id="{D34FFDAB-D28B-519E-B883-66CA4A030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940" y="1371524"/>
            <a:ext cx="4341624" cy="4114953"/>
          </a:xfrm>
        </p:spPr>
      </p:pic>
      <p:pic>
        <p:nvPicPr>
          <p:cNvPr id="7" name="Picture 6" descr="An x-ray of a chest&#10;&#10;Description automatically generated">
            <a:extLst>
              <a:ext uri="{FF2B5EF4-FFF2-40B4-BE49-F238E27FC236}">
                <a16:creationId xmlns:a16="http://schemas.microsoft.com/office/drawing/2014/main" id="{D4403B0C-92E3-B800-A5E4-912D21492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60" y="1371523"/>
            <a:ext cx="4310481" cy="4114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7DDE3-DD91-20E0-9DBC-E5DD9201CFC1}"/>
              </a:ext>
            </a:extLst>
          </p:cNvPr>
          <p:cNvSpPr txBox="1"/>
          <p:nvPr/>
        </p:nvSpPr>
        <p:spPr>
          <a:xfrm>
            <a:off x="7914578" y="6553034"/>
            <a:ext cx="387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=Uu_h49xEls8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44129-1D8F-04ED-6649-20ABBE9299CD}"/>
              </a:ext>
            </a:extLst>
          </p:cNvPr>
          <p:cNvSpPr txBox="1"/>
          <p:nvPr/>
        </p:nvSpPr>
        <p:spPr>
          <a:xfrm>
            <a:off x="838200" y="5573834"/>
            <a:ext cx="487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AIP: Lower noise and smoother edges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C3592-32C2-59BA-9EB7-D1CF95269277}"/>
              </a:ext>
            </a:extLst>
          </p:cNvPr>
          <p:cNvSpPr txBox="1"/>
          <p:nvPr/>
        </p:nvSpPr>
        <p:spPr>
          <a:xfrm>
            <a:off x="7026747" y="5546324"/>
            <a:ext cx="4083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MIP: Good for bright structures</a:t>
            </a:r>
          </a:p>
        </p:txBody>
      </p:sp>
    </p:spTree>
    <p:extLst>
      <p:ext uri="{BB962C8B-B14F-4D97-AF65-F5344CB8AC3E}">
        <p14:creationId xmlns:p14="http://schemas.microsoft.com/office/powerpoint/2010/main" val="23290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69A2-D8F3-DDC7-84F6-0704103F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642-EA28-63DC-A533-69B51B39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959790" cy="835351"/>
          </a:xfrm>
        </p:spPr>
        <p:txBody>
          <a:bodyPr>
            <a:normAutofit/>
          </a:bodyPr>
          <a:lstStyle/>
          <a:p>
            <a:r>
              <a:rPr lang="en-US" dirty="0"/>
              <a:t>MIP vs Compositing-based Volume Rendering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61DD1-3FAB-9D15-A634-1D0E18346439}"/>
              </a:ext>
            </a:extLst>
          </p:cNvPr>
          <p:cNvSpPr txBox="1"/>
          <p:nvPr/>
        </p:nvSpPr>
        <p:spPr>
          <a:xfrm>
            <a:off x="2026807" y="5972826"/>
            <a:ext cx="3327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Intensity Projection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EEBAA-7570-6ECC-8FCF-3FABC7871D4D}"/>
              </a:ext>
            </a:extLst>
          </p:cNvPr>
          <p:cNvSpPr txBox="1"/>
          <p:nvPr/>
        </p:nvSpPr>
        <p:spPr>
          <a:xfrm>
            <a:off x="7969002" y="5972826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468F0-D9CF-723D-D648-C7EA6053770F}"/>
              </a:ext>
            </a:extLst>
          </p:cNvPr>
          <p:cNvSpPr txBox="1"/>
          <p:nvPr/>
        </p:nvSpPr>
        <p:spPr>
          <a:xfrm>
            <a:off x="8826780" y="6581001"/>
            <a:ext cx="3101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europepmc.org</a:t>
            </a:r>
            <a:r>
              <a:rPr lang="en-US" sz="1200" dirty="0"/>
              <a:t>/article/med/20607017</a:t>
            </a:r>
          </a:p>
        </p:txBody>
      </p:sp>
      <p:pic>
        <p:nvPicPr>
          <p:cNvPr id="7" name="Picture 6" descr="A close-up of an x-ray of a human body&#10;&#10;Description automatically generated">
            <a:extLst>
              <a:ext uri="{FF2B5EF4-FFF2-40B4-BE49-F238E27FC236}">
                <a16:creationId xmlns:a16="http://schemas.microsoft.com/office/drawing/2014/main" id="{77CED1DA-3A9E-1539-9BCC-502BBBF2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27" y="1076894"/>
            <a:ext cx="9871545" cy="48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7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63FF-7EB8-1948-99E8-BE308ACF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959790" cy="835351"/>
          </a:xfrm>
        </p:spPr>
        <p:txBody>
          <a:bodyPr>
            <a:normAutofit/>
          </a:bodyPr>
          <a:lstStyle/>
          <a:p>
            <a:r>
              <a:rPr lang="en-US" dirty="0"/>
              <a:t>MIP vs Compositing-based Volume Rendering</a:t>
            </a:r>
          </a:p>
        </p:txBody>
      </p:sp>
      <p:pic>
        <p:nvPicPr>
          <p:cNvPr id="5" name="Content Placeholder 4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369864B6-273C-2B58-4C5E-96DD383AE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514" y="1313484"/>
            <a:ext cx="2974356" cy="463003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1A2EC-F8CB-F939-A7CC-57180D4A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873" y="1157188"/>
            <a:ext cx="2874211" cy="5059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82F85-008F-E088-4DB8-729E3DE92BD5}"/>
              </a:ext>
            </a:extLst>
          </p:cNvPr>
          <p:cNvSpPr txBox="1"/>
          <p:nvPr/>
        </p:nvSpPr>
        <p:spPr>
          <a:xfrm>
            <a:off x="2026807" y="5972826"/>
            <a:ext cx="3327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Intensity Projection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8C68F-39DE-3F57-2BB6-A991196DADAA}"/>
              </a:ext>
            </a:extLst>
          </p:cNvPr>
          <p:cNvSpPr txBox="1"/>
          <p:nvPr/>
        </p:nvSpPr>
        <p:spPr>
          <a:xfrm>
            <a:off x="7969002" y="5972826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5A4F4-ADDB-7D7E-7674-901C640474D0}"/>
              </a:ext>
            </a:extLst>
          </p:cNvPr>
          <p:cNvSpPr txBox="1"/>
          <p:nvPr/>
        </p:nvSpPr>
        <p:spPr>
          <a:xfrm>
            <a:off x="4522409" y="6581001"/>
            <a:ext cx="7532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Software Infrastructure for exploratory visualization and data analysis: Past, present, and future, Silva and Freire, 2008</a:t>
            </a:r>
          </a:p>
        </p:txBody>
      </p:sp>
    </p:spTree>
    <p:extLst>
      <p:ext uri="{BB962C8B-B14F-4D97-AF65-F5344CB8AC3E}">
        <p14:creationId xmlns:p14="http://schemas.microsoft.com/office/powerpoint/2010/main" val="358599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DC4059C-4A6B-0FA4-F719-BA855185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1543"/>
            <a:ext cx="3327400" cy="309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46128A-92F9-7272-E13B-2FE83A8C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Step Size During Ray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09190-59B6-209C-1104-633FB984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914"/>
            <a:ext cx="10515600" cy="2150552"/>
          </a:xfrm>
        </p:spPr>
        <p:txBody>
          <a:bodyPr/>
          <a:lstStyle/>
          <a:p>
            <a:r>
              <a:rPr lang="en-US" dirty="0"/>
              <a:t>The quality of the image produced from the data depends on the step size when each ray is traversed through the data</a:t>
            </a:r>
          </a:p>
          <a:p>
            <a:pPr lvl="1"/>
            <a:r>
              <a:rPr lang="en-US" dirty="0"/>
              <a:t>Large hop/step size causes artifacts in the final image</a:t>
            </a:r>
          </a:p>
          <a:p>
            <a:pPr lvl="1"/>
            <a:r>
              <a:rPr lang="en-US" dirty="0"/>
              <a:t>Smaller step size makes image more accurate but also computationally more expensive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2A912A2-A330-06B3-65F2-0C889CFE50CD}"/>
              </a:ext>
            </a:extLst>
          </p:cNvPr>
          <p:cNvSpPr/>
          <p:nvPr/>
        </p:nvSpPr>
        <p:spPr>
          <a:xfrm rot="2501806">
            <a:off x="2613483" y="4655368"/>
            <a:ext cx="261983" cy="43526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F200E-8177-E5D1-9A99-ACB86E229CB0}"/>
              </a:ext>
            </a:extLst>
          </p:cNvPr>
          <p:cNvSpPr txBox="1"/>
          <p:nvPr/>
        </p:nvSpPr>
        <p:spPr>
          <a:xfrm>
            <a:off x="2375066" y="4997491"/>
            <a:ext cx="99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size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5D9594AA-A8BF-7A68-80CE-663D31D5D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49" y="3011709"/>
            <a:ext cx="5915035" cy="32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8B21-F29C-4A6A-0052-00CDFC8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72F2-800C-8AC9-D002-7AC5955D7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following slides are adapted from the excellent course materials and tutorials made available by:</a:t>
            </a:r>
          </a:p>
          <a:p>
            <a:pPr lvl="1"/>
            <a:r>
              <a:rPr lang="en-US" dirty="0"/>
              <a:t>Prof. Han-Wei Shen (The Ohio State University)</a:t>
            </a:r>
          </a:p>
          <a:p>
            <a:pPr lvl="1"/>
            <a:r>
              <a:rPr lang="en-US" dirty="0"/>
              <a:t>Prof. Klaus Mueller (State University of New York at Stony Brook)</a:t>
            </a:r>
          </a:p>
          <a:p>
            <a:pPr lvl="1"/>
            <a:r>
              <a:rPr lang="en-US" sz="2400" dirty="0"/>
              <a:t>Engel, Hadwiger, Salama; Real time volume graphics </a:t>
            </a:r>
            <a:r>
              <a:rPr lang="en-US" dirty="0"/>
              <a:t>t</a:t>
            </a:r>
            <a:r>
              <a:rPr lang="en-US" sz="2400" dirty="0"/>
              <a:t>utorial, </a:t>
            </a:r>
            <a:r>
              <a:rPr lang="en-US" sz="2400" dirty="0" err="1"/>
              <a:t>EuroGraphics</a:t>
            </a:r>
            <a:r>
              <a:rPr lang="en-US" sz="2400" dirty="0"/>
              <a:t> 2006</a:t>
            </a:r>
          </a:p>
        </p:txBody>
      </p:sp>
    </p:spTree>
    <p:extLst>
      <p:ext uri="{BB962C8B-B14F-4D97-AF65-F5344CB8AC3E}">
        <p14:creationId xmlns:p14="http://schemas.microsoft.com/office/powerpoint/2010/main" val="2089116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D8A6-C324-8CE4-144D-372C0C07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and Opacity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EEB25-91B6-CCBB-447F-1C284389F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than RGB color values, there is one more channel – </a:t>
            </a:r>
            <a:r>
              <a:rPr lang="en-US" b="1" dirty="0"/>
              <a:t>opacity (A)</a:t>
            </a:r>
          </a:p>
          <a:p>
            <a:pPr lvl="1"/>
            <a:r>
              <a:rPr lang="en-US" dirty="0"/>
              <a:t>Compute</a:t>
            </a:r>
            <a:r>
              <a:rPr lang="en-US" dirty="0">
                <a:effectLst/>
              </a:rPr>
              <a:t> RGBA color components</a:t>
            </a:r>
          </a:p>
          <a:p>
            <a:pPr lvl="1"/>
            <a:r>
              <a:rPr lang="en-US" dirty="0"/>
              <a:t>O</a:t>
            </a:r>
            <a:r>
              <a:rPr lang="en-US" dirty="0">
                <a:effectLst/>
              </a:rPr>
              <a:t>pacity (A) = 1 – transparency (T)</a:t>
            </a:r>
          </a:p>
          <a:p>
            <a:pPr lvl="1"/>
            <a:r>
              <a:rPr lang="en-US" dirty="0"/>
              <a:t>R</a:t>
            </a:r>
            <a:r>
              <a:rPr lang="en-US" dirty="0">
                <a:effectLst/>
              </a:rPr>
              <a:t>ange [0.0 ... 1.0]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effectLst/>
              </a:rPr>
              <a:t>Opacity (A) multiplied by RGB color creates a weighting effect </a:t>
            </a:r>
          </a:p>
          <a:p>
            <a:endParaRPr lang="en-US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D37F2D9-7DE6-1B25-D29F-EEF764731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7" y="1973124"/>
            <a:ext cx="4478829" cy="1776812"/>
          </a:xfrm>
          <a:prstGeom prst="rect">
            <a:avLst/>
          </a:prstGeom>
        </p:spPr>
      </p:pic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751B54-11F1-D89A-D198-491B2E20E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433" y="4799884"/>
            <a:ext cx="5991140" cy="1102537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E71EE97C-63DB-BA7A-B291-01339BF28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40" y="4841301"/>
            <a:ext cx="5908761" cy="102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8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9F61-4BB4-C948-129D-F1ED6442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Casting and Compositing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5780-966F-9999-99B6-6ED628F2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3733"/>
            <a:ext cx="10515600" cy="530139"/>
          </a:xfrm>
        </p:spPr>
        <p:txBody>
          <a:bodyPr>
            <a:normAutofit/>
          </a:bodyPr>
          <a:lstStyle/>
          <a:p>
            <a:r>
              <a:rPr lang="en-US" dirty="0"/>
              <a:t>Direct Volume Rendering</a:t>
            </a:r>
          </a:p>
        </p:txBody>
      </p:sp>
      <p:pic>
        <p:nvPicPr>
          <p:cNvPr id="5" name="Picture 4" descr="A picture containing indoor, brush&#10;&#10;Description automatically generated">
            <a:extLst>
              <a:ext uri="{FF2B5EF4-FFF2-40B4-BE49-F238E27FC236}">
                <a16:creationId xmlns:a16="http://schemas.microsoft.com/office/drawing/2014/main" id="{553F62BC-9744-A54C-3016-B9B64A04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7" y="2614411"/>
            <a:ext cx="10823206" cy="3652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F2187-B1CE-44A5-B2B0-671A20330439}"/>
              </a:ext>
            </a:extLst>
          </p:cNvPr>
          <p:cNvSpPr txBox="1"/>
          <p:nvPr/>
        </p:nvSpPr>
        <p:spPr>
          <a:xfrm>
            <a:off x="10949682" y="6586042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Wikipedia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32929-C05E-EF28-741C-B210CCECDA17}"/>
              </a:ext>
            </a:extLst>
          </p:cNvPr>
          <p:cNvSpPr txBox="1"/>
          <p:nvPr/>
        </p:nvSpPr>
        <p:spPr>
          <a:xfrm>
            <a:off x="1080131" y="2084272"/>
            <a:ext cx="10677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1. Ray Casting        2. Sampling             3. Shading            4. Compositing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7343473-ED06-5AF9-03BF-0BCCF7DE74BA}"/>
              </a:ext>
            </a:extLst>
          </p:cNvPr>
          <p:cNvSpPr/>
          <p:nvPr/>
        </p:nvSpPr>
        <p:spPr>
          <a:xfrm>
            <a:off x="3178098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299E679-0B5B-3CB8-58A2-F55268CD0D11}"/>
              </a:ext>
            </a:extLst>
          </p:cNvPr>
          <p:cNvSpPr/>
          <p:nvPr/>
        </p:nvSpPr>
        <p:spPr>
          <a:xfrm>
            <a:off x="6028732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6AA6097-5C64-CAC8-184B-C8F96CAC6898}"/>
              </a:ext>
            </a:extLst>
          </p:cNvPr>
          <p:cNvSpPr/>
          <p:nvPr/>
        </p:nvSpPr>
        <p:spPr>
          <a:xfrm>
            <a:off x="8801620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5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9F61-4BB4-C948-129D-F1ED6442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Casting and Compositing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5780-966F-9999-99B6-6ED628F2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3733"/>
            <a:ext cx="10515600" cy="530139"/>
          </a:xfrm>
        </p:spPr>
        <p:txBody>
          <a:bodyPr>
            <a:normAutofit/>
          </a:bodyPr>
          <a:lstStyle/>
          <a:p>
            <a:r>
              <a:rPr lang="en-US" dirty="0"/>
              <a:t>Direct Volume Rendering</a:t>
            </a:r>
          </a:p>
        </p:txBody>
      </p:sp>
      <p:pic>
        <p:nvPicPr>
          <p:cNvPr id="5" name="Picture 4" descr="A picture containing indoor, brush&#10;&#10;Description automatically generated">
            <a:extLst>
              <a:ext uri="{FF2B5EF4-FFF2-40B4-BE49-F238E27FC236}">
                <a16:creationId xmlns:a16="http://schemas.microsoft.com/office/drawing/2014/main" id="{553F62BC-9744-A54C-3016-B9B64A04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7" y="2614411"/>
            <a:ext cx="10823206" cy="3652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F2187-B1CE-44A5-B2B0-671A20330439}"/>
              </a:ext>
            </a:extLst>
          </p:cNvPr>
          <p:cNvSpPr txBox="1"/>
          <p:nvPr/>
        </p:nvSpPr>
        <p:spPr>
          <a:xfrm>
            <a:off x="10949682" y="6586042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Wikipedia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32929-C05E-EF28-741C-B210CCECDA17}"/>
              </a:ext>
            </a:extLst>
          </p:cNvPr>
          <p:cNvSpPr txBox="1"/>
          <p:nvPr/>
        </p:nvSpPr>
        <p:spPr>
          <a:xfrm>
            <a:off x="1080131" y="2084272"/>
            <a:ext cx="10677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1. Ray Casting        2. Sampling             3. Shading            4. Compositing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7343473-ED06-5AF9-03BF-0BCCF7DE74BA}"/>
              </a:ext>
            </a:extLst>
          </p:cNvPr>
          <p:cNvSpPr/>
          <p:nvPr/>
        </p:nvSpPr>
        <p:spPr>
          <a:xfrm>
            <a:off x="3178098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299E679-0B5B-3CB8-58A2-F55268CD0D11}"/>
              </a:ext>
            </a:extLst>
          </p:cNvPr>
          <p:cNvSpPr/>
          <p:nvPr/>
        </p:nvSpPr>
        <p:spPr>
          <a:xfrm>
            <a:off x="6028732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6AA6097-5C64-CAC8-184B-C8F96CAC6898}"/>
              </a:ext>
            </a:extLst>
          </p:cNvPr>
          <p:cNvSpPr/>
          <p:nvPr/>
        </p:nvSpPr>
        <p:spPr>
          <a:xfrm>
            <a:off x="8801620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E9825-7100-CFB6-8CF9-4D6E961F6F47}"/>
              </a:ext>
            </a:extLst>
          </p:cNvPr>
          <p:cNvSpPr/>
          <p:nvPr/>
        </p:nvSpPr>
        <p:spPr>
          <a:xfrm>
            <a:off x="684397" y="1961002"/>
            <a:ext cx="2697781" cy="410929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8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9F61-4BB4-C948-129D-F1ED6442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Casting and Compositing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5780-966F-9999-99B6-6ED628F2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3733"/>
            <a:ext cx="10515600" cy="530139"/>
          </a:xfrm>
        </p:spPr>
        <p:txBody>
          <a:bodyPr>
            <a:normAutofit/>
          </a:bodyPr>
          <a:lstStyle/>
          <a:p>
            <a:r>
              <a:rPr lang="en-US" dirty="0"/>
              <a:t>Direct Volume Rendering</a:t>
            </a:r>
          </a:p>
        </p:txBody>
      </p:sp>
      <p:pic>
        <p:nvPicPr>
          <p:cNvPr id="5" name="Picture 4" descr="A picture containing indoor, brush&#10;&#10;Description automatically generated">
            <a:extLst>
              <a:ext uri="{FF2B5EF4-FFF2-40B4-BE49-F238E27FC236}">
                <a16:creationId xmlns:a16="http://schemas.microsoft.com/office/drawing/2014/main" id="{553F62BC-9744-A54C-3016-B9B64A04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7" y="2614411"/>
            <a:ext cx="10823206" cy="3652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F2187-B1CE-44A5-B2B0-671A20330439}"/>
              </a:ext>
            </a:extLst>
          </p:cNvPr>
          <p:cNvSpPr txBox="1"/>
          <p:nvPr/>
        </p:nvSpPr>
        <p:spPr>
          <a:xfrm>
            <a:off x="10949682" y="6586042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Wikipedia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32929-C05E-EF28-741C-B210CCECDA17}"/>
              </a:ext>
            </a:extLst>
          </p:cNvPr>
          <p:cNvSpPr txBox="1"/>
          <p:nvPr/>
        </p:nvSpPr>
        <p:spPr>
          <a:xfrm>
            <a:off x="1080131" y="2084272"/>
            <a:ext cx="10677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1. Ray Casting        2. Sampling             3. Shading            4. Compositing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7343473-ED06-5AF9-03BF-0BCCF7DE74BA}"/>
              </a:ext>
            </a:extLst>
          </p:cNvPr>
          <p:cNvSpPr/>
          <p:nvPr/>
        </p:nvSpPr>
        <p:spPr>
          <a:xfrm>
            <a:off x="3178098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299E679-0B5B-3CB8-58A2-F55268CD0D11}"/>
              </a:ext>
            </a:extLst>
          </p:cNvPr>
          <p:cNvSpPr/>
          <p:nvPr/>
        </p:nvSpPr>
        <p:spPr>
          <a:xfrm>
            <a:off x="6028732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6AA6097-5C64-CAC8-184B-C8F96CAC6898}"/>
              </a:ext>
            </a:extLst>
          </p:cNvPr>
          <p:cNvSpPr/>
          <p:nvPr/>
        </p:nvSpPr>
        <p:spPr>
          <a:xfrm>
            <a:off x="8801620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E9825-7100-CFB6-8CF9-4D6E961F6F47}"/>
              </a:ext>
            </a:extLst>
          </p:cNvPr>
          <p:cNvSpPr/>
          <p:nvPr/>
        </p:nvSpPr>
        <p:spPr>
          <a:xfrm>
            <a:off x="3390381" y="2060154"/>
            <a:ext cx="2697781" cy="410929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9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9F61-4BB4-C948-129D-F1ED6442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Casting and Compositing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5780-966F-9999-99B6-6ED628F2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3733"/>
            <a:ext cx="10515600" cy="530139"/>
          </a:xfrm>
        </p:spPr>
        <p:txBody>
          <a:bodyPr>
            <a:normAutofit/>
          </a:bodyPr>
          <a:lstStyle/>
          <a:p>
            <a:r>
              <a:rPr lang="en-US" dirty="0"/>
              <a:t>Direct Volume Rendering</a:t>
            </a:r>
          </a:p>
        </p:txBody>
      </p:sp>
      <p:pic>
        <p:nvPicPr>
          <p:cNvPr id="5" name="Picture 4" descr="A picture containing indoor, brush&#10;&#10;Description automatically generated">
            <a:extLst>
              <a:ext uri="{FF2B5EF4-FFF2-40B4-BE49-F238E27FC236}">
                <a16:creationId xmlns:a16="http://schemas.microsoft.com/office/drawing/2014/main" id="{553F62BC-9744-A54C-3016-B9B64A04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7" y="2614411"/>
            <a:ext cx="10823206" cy="3652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F2187-B1CE-44A5-B2B0-671A20330439}"/>
              </a:ext>
            </a:extLst>
          </p:cNvPr>
          <p:cNvSpPr txBox="1"/>
          <p:nvPr/>
        </p:nvSpPr>
        <p:spPr>
          <a:xfrm>
            <a:off x="10949682" y="6586042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Wikipedia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32929-C05E-EF28-741C-B210CCECDA17}"/>
              </a:ext>
            </a:extLst>
          </p:cNvPr>
          <p:cNvSpPr txBox="1"/>
          <p:nvPr/>
        </p:nvSpPr>
        <p:spPr>
          <a:xfrm>
            <a:off x="1080131" y="2084272"/>
            <a:ext cx="10677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1. Ray Casting        2. Sampling             3. Shading            4. Compositing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7343473-ED06-5AF9-03BF-0BCCF7DE74BA}"/>
              </a:ext>
            </a:extLst>
          </p:cNvPr>
          <p:cNvSpPr/>
          <p:nvPr/>
        </p:nvSpPr>
        <p:spPr>
          <a:xfrm>
            <a:off x="3178098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299E679-0B5B-3CB8-58A2-F55268CD0D11}"/>
              </a:ext>
            </a:extLst>
          </p:cNvPr>
          <p:cNvSpPr/>
          <p:nvPr/>
        </p:nvSpPr>
        <p:spPr>
          <a:xfrm>
            <a:off x="6028732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6AA6097-5C64-CAC8-184B-C8F96CAC6898}"/>
              </a:ext>
            </a:extLst>
          </p:cNvPr>
          <p:cNvSpPr/>
          <p:nvPr/>
        </p:nvSpPr>
        <p:spPr>
          <a:xfrm>
            <a:off x="8801620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E9825-7100-CFB6-8CF9-4D6E961F6F47}"/>
              </a:ext>
            </a:extLst>
          </p:cNvPr>
          <p:cNvSpPr/>
          <p:nvPr/>
        </p:nvSpPr>
        <p:spPr>
          <a:xfrm>
            <a:off x="6104022" y="2060154"/>
            <a:ext cx="2697781" cy="410929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61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9F61-4BB4-C948-129D-F1ED6442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Casting and Compositing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5780-966F-9999-99B6-6ED628F2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3733"/>
            <a:ext cx="10515600" cy="530139"/>
          </a:xfrm>
        </p:spPr>
        <p:txBody>
          <a:bodyPr>
            <a:normAutofit/>
          </a:bodyPr>
          <a:lstStyle/>
          <a:p>
            <a:r>
              <a:rPr lang="en-US" dirty="0"/>
              <a:t>Direct Volume Rendering</a:t>
            </a:r>
          </a:p>
        </p:txBody>
      </p:sp>
      <p:pic>
        <p:nvPicPr>
          <p:cNvPr id="5" name="Picture 4" descr="A picture containing indoor, brush&#10;&#10;Description automatically generated">
            <a:extLst>
              <a:ext uri="{FF2B5EF4-FFF2-40B4-BE49-F238E27FC236}">
                <a16:creationId xmlns:a16="http://schemas.microsoft.com/office/drawing/2014/main" id="{553F62BC-9744-A54C-3016-B9B64A04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7" y="2614411"/>
            <a:ext cx="10823206" cy="3652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F2187-B1CE-44A5-B2B0-671A20330439}"/>
              </a:ext>
            </a:extLst>
          </p:cNvPr>
          <p:cNvSpPr txBox="1"/>
          <p:nvPr/>
        </p:nvSpPr>
        <p:spPr>
          <a:xfrm>
            <a:off x="10949682" y="6586042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Wikipedia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32929-C05E-EF28-741C-B210CCECDA17}"/>
              </a:ext>
            </a:extLst>
          </p:cNvPr>
          <p:cNvSpPr txBox="1"/>
          <p:nvPr/>
        </p:nvSpPr>
        <p:spPr>
          <a:xfrm>
            <a:off x="1080131" y="2084272"/>
            <a:ext cx="10677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1. Ray Casting        2. Sampling             3. Shading            4. Compositing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7343473-ED06-5AF9-03BF-0BCCF7DE74BA}"/>
              </a:ext>
            </a:extLst>
          </p:cNvPr>
          <p:cNvSpPr/>
          <p:nvPr/>
        </p:nvSpPr>
        <p:spPr>
          <a:xfrm>
            <a:off x="3178098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299E679-0B5B-3CB8-58A2-F55268CD0D11}"/>
              </a:ext>
            </a:extLst>
          </p:cNvPr>
          <p:cNvSpPr/>
          <p:nvPr/>
        </p:nvSpPr>
        <p:spPr>
          <a:xfrm>
            <a:off x="6028732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6AA6097-5C64-CAC8-184B-C8F96CAC6898}"/>
              </a:ext>
            </a:extLst>
          </p:cNvPr>
          <p:cNvSpPr/>
          <p:nvPr/>
        </p:nvSpPr>
        <p:spPr>
          <a:xfrm>
            <a:off x="8801620" y="4114800"/>
            <a:ext cx="390292" cy="20072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E9825-7100-CFB6-8CF9-4D6E961F6F47}"/>
              </a:ext>
            </a:extLst>
          </p:cNvPr>
          <p:cNvSpPr/>
          <p:nvPr/>
        </p:nvSpPr>
        <p:spPr>
          <a:xfrm>
            <a:off x="8847168" y="2060154"/>
            <a:ext cx="2697781" cy="410929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9F61-4BB4-C948-129D-F1ED6442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 Casting and Compositing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5780-966F-9999-99B6-6ED628F2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3733"/>
            <a:ext cx="10515600" cy="530139"/>
          </a:xfrm>
        </p:spPr>
        <p:txBody>
          <a:bodyPr>
            <a:normAutofit/>
          </a:bodyPr>
          <a:lstStyle/>
          <a:p>
            <a:r>
              <a:rPr lang="en-US" dirty="0"/>
              <a:t>Direct Volume Rendering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F2187-B1CE-44A5-B2B0-671A20330439}"/>
              </a:ext>
            </a:extLst>
          </p:cNvPr>
          <p:cNvSpPr txBox="1"/>
          <p:nvPr/>
        </p:nvSpPr>
        <p:spPr>
          <a:xfrm>
            <a:off x="7038035" y="6581001"/>
            <a:ext cx="4719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www.sciencedirect.com</a:t>
            </a:r>
            <a:r>
              <a:rPr lang="en-US" sz="1200" dirty="0"/>
              <a:t>/science/article/</a:t>
            </a:r>
            <a:r>
              <a:rPr lang="en-US" sz="1200" dirty="0" err="1"/>
              <a:t>pii</a:t>
            </a:r>
            <a:r>
              <a:rPr lang="en-US" sz="1200" dirty="0"/>
              <a:t>/S009784931830030X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661EDC0-F335-ED1A-AB16-D529A78D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3" y="1833872"/>
            <a:ext cx="10863151" cy="43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0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EA12-CAA5-6423-D934-DE57FBDB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</a:t>
            </a:r>
            <a:r>
              <a:rPr lang="en-US" dirty="0" err="1"/>
              <a:t>Phong</a:t>
            </a:r>
            <a:r>
              <a:rPr lang="en-US" dirty="0"/>
              <a:t> Illumination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0B66-B9FD-CEAC-35CD-6B3999FFC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4979931"/>
          </a:xfrm>
        </p:spPr>
        <p:txBody>
          <a:bodyPr/>
          <a:lstStyle/>
          <a:p>
            <a:r>
              <a:rPr lang="en-US" dirty="0"/>
              <a:t>Shading is the process of computing final color for each pixel considering its color, opacity, location of the viewer, distance and direction of the light, etc.</a:t>
            </a:r>
          </a:p>
          <a:p>
            <a:r>
              <a:rPr lang="en-US" dirty="0"/>
              <a:t>Phong Illumination = ambient + diffuse + specular</a:t>
            </a:r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82ABFB6-0E14-FA92-595E-C10A4623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478" y="3047540"/>
            <a:ext cx="5809157" cy="322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EA12-CAA5-6423-D934-DE57FBDB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</a:t>
            </a:r>
            <a:r>
              <a:rPr lang="en-US" dirty="0" err="1"/>
              <a:t>Phong</a:t>
            </a:r>
            <a:r>
              <a:rPr lang="en-US" dirty="0"/>
              <a:t> Illumination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0B66-B9FD-CEAC-35CD-6B3999FFC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4979931"/>
          </a:xfrm>
        </p:spPr>
        <p:txBody>
          <a:bodyPr/>
          <a:lstStyle/>
          <a:p>
            <a:r>
              <a:rPr lang="en-US" dirty="0"/>
              <a:t>Illumination = ambient + diffuse + specular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23620-AE34-1337-77AE-66502FD8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08" y="1559356"/>
            <a:ext cx="9598722" cy="4101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4625E-E647-562C-26AC-826B1AD6F91F}"/>
              </a:ext>
            </a:extLst>
          </p:cNvPr>
          <p:cNvSpPr txBox="1"/>
          <p:nvPr/>
        </p:nvSpPr>
        <p:spPr>
          <a:xfrm>
            <a:off x="1781298" y="5645295"/>
            <a:ext cx="125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Ambient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D8EF-056D-0600-F622-3136AE523D5F}"/>
              </a:ext>
            </a:extLst>
          </p:cNvPr>
          <p:cNvSpPr txBox="1"/>
          <p:nvPr/>
        </p:nvSpPr>
        <p:spPr>
          <a:xfrm>
            <a:off x="4142508" y="5616225"/>
            <a:ext cx="106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0B526-02CE-014A-6A2F-1F569875A41E}"/>
              </a:ext>
            </a:extLst>
          </p:cNvPr>
          <p:cNvSpPr txBox="1"/>
          <p:nvPr/>
        </p:nvSpPr>
        <p:spPr>
          <a:xfrm>
            <a:off x="6681644" y="5593912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B8498-A205-3407-7FB6-E03C75FD30E3}"/>
              </a:ext>
            </a:extLst>
          </p:cNvPr>
          <p:cNvSpPr txBox="1"/>
          <p:nvPr/>
        </p:nvSpPr>
        <p:spPr>
          <a:xfrm>
            <a:off x="8491573" y="5593912"/>
            <a:ext cx="2515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Ambient + </a:t>
            </a:r>
          </a:p>
          <a:p>
            <a:r>
              <a:rPr lang="en-US" sz="2400" dirty="0"/>
              <a:t>Diffuse + Specular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B6274-059B-AC6A-A5C3-DDD170FF2E6A}"/>
              </a:ext>
            </a:extLst>
          </p:cNvPr>
          <p:cNvSpPr txBox="1"/>
          <p:nvPr/>
        </p:nvSpPr>
        <p:spPr>
          <a:xfrm>
            <a:off x="8314329" y="6574356"/>
            <a:ext cx="3640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svenbob.github.io</a:t>
            </a:r>
            <a:r>
              <a:rPr lang="en-US" sz="1200" dirty="0"/>
              <a:t>/report%20of%20Project3</a:t>
            </a:r>
          </a:p>
        </p:txBody>
      </p:sp>
    </p:spTree>
    <p:extLst>
      <p:ext uri="{BB962C8B-B14F-4D97-AF65-F5344CB8AC3E}">
        <p14:creationId xmlns:p14="http://schemas.microsoft.com/office/powerpoint/2010/main" val="1043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E464-9391-17BE-0412-3000F7A2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and Color Blending: Compositing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48000E-5C39-AF65-9C5C-AFF12CA62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122" y="939005"/>
            <a:ext cx="9692449" cy="560527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7D1CCD-1169-1F66-0DDC-F097CC3EF166}"/>
              </a:ext>
            </a:extLst>
          </p:cNvPr>
          <p:cNvSpPr/>
          <p:nvPr/>
        </p:nvSpPr>
        <p:spPr>
          <a:xfrm>
            <a:off x="5865541" y="939005"/>
            <a:ext cx="5263376" cy="4346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0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08B1-F7BE-1065-285E-5A28F2F9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218" y="2074126"/>
            <a:ext cx="7323564" cy="2012339"/>
          </a:xfrm>
        </p:spPr>
        <p:txBody>
          <a:bodyPr>
            <a:noAutofit/>
          </a:bodyPr>
          <a:lstStyle/>
          <a:p>
            <a:r>
              <a:rPr lang="en-US" sz="7200" dirty="0"/>
              <a:t>Volume Rendering Demo in ParaView</a:t>
            </a:r>
          </a:p>
        </p:txBody>
      </p:sp>
    </p:spTree>
    <p:extLst>
      <p:ext uri="{BB962C8B-B14F-4D97-AF65-F5344CB8AC3E}">
        <p14:creationId xmlns:p14="http://schemas.microsoft.com/office/powerpoint/2010/main" val="109209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E464-9391-17BE-0412-3000F7A2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and Color Blending: Compositing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48000E-5C39-AF65-9C5C-AFF12CA62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122" y="939005"/>
            <a:ext cx="9692449" cy="5605272"/>
          </a:xfrm>
        </p:spPr>
      </p:pic>
    </p:spTree>
    <p:extLst>
      <p:ext uri="{BB962C8B-B14F-4D97-AF65-F5344CB8AC3E}">
        <p14:creationId xmlns:p14="http://schemas.microsoft.com/office/powerpoint/2010/main" val="259200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D241-708A-A761-E6BD-150C14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6" y="2803904"/>
            <a:ext cx="5046196" cy="17958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Volume Rendering</a:t>
            </a:r>
          </a:p>
        </p:txBody>
      </p:sp>
      <p:pic>
        <p:nvPicPr>
          <p:cNvPr id="13" name="Picture 12" descr="A picture containing plant&#10;&#10;Description automatically generated">
            <a:extLst>
              <a:ext uri="{FF2B5EF4-FFF2-40B4-BE49-F238E27FC236}">
                <a16:creationId xmlns:a16="http://schemas.microsoft.com/office/drawing/2014/main" id="{12742974-5DB3-4C32-4388-4B4575DCD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0" r="10516"/>
          <a:stretch/>
        </p:blipFill>
        <p:spPr>
          <a:xfrm>
            <a:off x="460824" y="1090978"/>
            <a:ext cx="3664827" cy="2310286"/>
          </a:xfrm>
          <a:prstGeom prst="rect">
            <a:avLst/>
          </a:prstGeom>
        </p:spPr>
      </p:pic>
      <p:pic>
        <p:nvPicPr>
          <p:cNvPr id="9" name="Picture 8" descr="A close-up of a human skull&#10;&#10;Description automatically generated with medium confidence">
            <a:extLst>
              <a:ext uri="{FF2B5EF4-FFF2-40B4-BE49-F238E27FC236}">
                <a16:creationId xmlns:a16="http://schemas.microsoft.com/office/drawing/2014/main" id="{4C059792-1150-D302-5511-48A3495B4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92" r="2" b="1226"/>
          <a:stretch/>
        </p:blipFill>
        <p:spPr>
          <a:xfrm>
            <a:off x="4257921" y="400847"/>
            <a:ext cx="3808430" cy="3000417"/>
          </a:xfrm>
          <a:prstGeom prst="rect">
            <a:avLst/>
          </a:prstGeom>
        </p:spPr>
      </p:pic>
      <p:pic>
        <p:nvPicPr>
          <p:cNvPr id="5" name="Picture 4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CB39B2BF-5125-C1F8-05D4-0A2D34A0B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0753"/>
          <a:stretch/>
        </p:blipFill>
        <p:spPr>
          <a:xfrm>
            <a:off x="8131715" y="1189823"/>
            <a:ext cx="3254343" cy="2178390"/>
          </a:xfrm>
          <a:prstGeom prst="rect">
            <a:avLst/>
          </a:prstGeom>
        </p:spPr>
      </p:pic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12321FFC-CE5E-4605-4FA9-FA87499B1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68" r="1844"/>
          <a:stretch/>
        </p:blipFill>
        <p:spPr>
          <a:xfrm>
            <a:off x="5744292" y="3462051"/>
            <a:ext cx="2322059" cy="250762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4FC94DE-72BF-DA9A-5EA6-8D8B03140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30" r="9743" b="-4"/>
          <a:stretch/>
        </p:blipFill>
        <p:spPr>
          <a:xfrm>
            <a:off x="8131746" y="3429000"/>
            <a:ext cx="3254312" cy="29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4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CEFA-68EC-C034-6112-05DF29A6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Medical Science</a:t>
            </a:r>
          </a:p>
        </p:txBody>
      </p:sp>
      <p:pic>
        <p:nvPicPr>
          <p:cNvPr id="5" name="Picture 4" descr="A picture containing purple, plant&#10;&#10;Description automatically generated">
            <a:extLst>
              <a:ext uri="{FF2B5EF4-FFF2-40B4-BE49-F238E27FC236}">
                <a16:creationId xmlns:a16="http://schemas.microsoft.com/office/drawing/2014/main" id="{308716D4-DE77-3B8B-A50C-6172EA21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19628"/>
            <a:ext cx="4933950" cy="4914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5FB45-2DC4-C808-F734-D06CE65E54E1}"/>
              </a:ext>
            </a:extLst>
          </p:cNvPr>
          <p:cNvSpPr txBox="1"/>
          <p:nvPr/>
        </p:nvSpPr>
        <p:spPr>
          <a:xfrm>
            <a:off x="6305552" y="3044279"/>
            <a:ext cx="3770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CT Angiography</a:t>
            </a:r>
          </a:p>
        </p:txBody>
      </p:sp>
    </p:spTree>
    <p:extLst>
      <p:ext uri="{BB962C8B-B14F-4D97-AF65-F5344CB8AC3E}">
        <p14:creationId xmlns:p14="http://schemas.microsoft.com/office/powerpoint/2010/main" val="176820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CEFA-68EC-C034-6112-05DF29A6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Medical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AD4CB-436D-5B32-E8AF-F3C940975084}"/>
              </a:ext>
            </a:extLst>
          </p:cNvPr>
          <p:cNvSpPr txBox="1"/>
          <p:nvPr/>
        </p:nvSpPr>
        <p:spPr>
          <a:xfrm>
            <a:off x="8006575" y="6581001"/>
            <a:ext cx="400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www.heavy.ai</a:t>
            </a:r>
            <a:r>
              <a:rPr lang="en-US" sz="1200" dirty="0"/>
              <a:t>/technical-glossary/volume-rendering</a:t>
            </a:r>
          </a:p>
        </p:txBody>
      </p:sp>
      <p:pic>
        <p:nvPicPr>
          <p:cNvPr id="4" name="Picture 3" descr="A group of human skeletons&#10;&#10;Description automatically generated with low confidence">
            <a:extLst>
              <a:ext uri="{FF2B5EF4-FFF2-40B4-BE49-F238E27FC236}">
                <a16:creationId xmlns:a16="http://schemas.microsoft.com/office/drawing/2014/main" id="{60626B35-A993-49E1-7A81-EE186F2C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12" y="1149350"/>
            <a:ext cx="10140330" cy="50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CEFA-68EC-C034-6112-05DF29A6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Geology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5FB45-2DC4-C808-F734-D06CE65E54E1}"/>
              </a:ext>
            </a:extLst>
          </p:cNvPr>
          <p:cNvSpPr txBox="1"/>
          <p:nvPr/>
        </p:nvSpPr>
        <p:spPr>
          <a:xfrm>
            <a:off x="189625" y="2921616"/>
            <a:ext cx="5672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Deformed plastic model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0D59B42-8DFF-D67B-026C-865C626D3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2000"/>
            <a:ext cx="555955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86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CEFA-68EC-C034-6112-05DF29A6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Archeology</a:t>
            </a:r>
          </a:p>
        </p:txBody>
      </p:sp>
      <p:pic>
        <p:nvPicPr>
          <p:cNvPr id="5" name="Picture 4" descr="A picture containing sky, blue, ceramic ware, porcelain&#10;&#10;Description automatically generated">
            <a:extLst>
              <a:ext uri="{FF2B5EF4-FFF2-40B4-BE49-F238E27FC236}">
                <a16:creationId xmlns:a16="http://schemas.microsoft.com/office/drawing/2014/main" id="{65137E0F-9062-39FA-E124-6FD538D9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2" y="1053334"/>
            <a:ext cx="5099462" cy="531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4ADF7-3E86-63E6-A339-9F79D1584F16}"/>
              </a:ext>
            </a:extLst>
          </p:cNvPr>
          <p:cNvSpPr txBox="1"/>
          <p:nvPr/>
        </p:nvSpPr>
        <p:spPr>
          <a:xfrm>
            <a:off x="6713034" y="3166942"/>
            <a:ext cx="4109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Historical Statute</a:t>
            </a:r>
          </a:p>
        </p:txBody>
      </p:sp>
    </p:spTree>
    <p:extLst>
      <p:ext uri="{BB962C8B-B14F-4D97-AF65-F5344CB8AC3E}">
        <p14:creationId xmlns:p14="http://schemas.microsoft.com/office/powerpoint/2010/main" val="152939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9114</TotalTime>
  <Words>1084</Words>
  <Application>Microsoft Macintosh PowerPoint</Application>
  <PresentationFormat>Widescreen</PresentationFormat>
  <Paragraphs>166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Helvetica</vt:lpstr>
      <vt:lpstr>Office Theme 2013 - 2022</vt:lpstr>
      <vt:lpstr>Big Data Visual Analytics (CS 661)</vt:lpstr>
      <vt:lpstr>PowerPoint Presentation</vt:lpstr>
      <vt:lpstr>Acknowledgements</vt:lpstr>
      <vt:lpstr>Volume Rendering Demo in ParaView</vt:lpstr>
      <vt:lpstr>Volume Rendering</vt:lpstr>
      <vt:lpstr>Applications: Medical Science</vt:lpstr>
      <vt:lpstr>Applications: Medical Science</vt:lpstr>
      <vt:lpstr>Applications: Geology</vt:lpstr>
      <vt:lpstr>Applications: Archeology</vt:lpstr>
      <vt:lpstr>Applications: Materials Science</vt:lpstr>
      <vt:lpstr>Applications: Biology</vt:lpstr>
      <vt:lpstr>Applications: Computational Sciences</vt:lpstr>
      <vt:lpstr>Indirect Visualization of Volume Data</vt:lpstr>
      <vt:lpstr>Volume Rendering</vt:lpstr>
      <vt:lpstr>Volume Rendering Key Idea</vt:lpstr>
      <vt:lpstr>Sampling via Trilinear Interpolation</vt:lpstr>
      <vt:lpstr>Sampling via Trilinear Interpolation</vt:lpstr>
      <vt:lpstr>Different Volume Rendering Algorithms</vt:lpstr>
      <vt:lpstr>Different Volume Rendering Algorithms</vt:lpstr>
      <vt:lpstr>Image-Order Volume Rendering Techniques</vt:lpstr>
      <vt:lpstr>Image-Order Volume Rendering Techniques</vt:lpstr>
      <vt:lpstr>1. Maximum Intensity Projection (MIP)</vt:lpstr>
      <vt:lpstr>2. Average Intensity Projection (AIP)</vt:lpstr>
      <vt:lpstr>3. Distance to a Value Projection</vt:lpstr>
      <vt:lpstr>4. Composite Values Along the Ray</vt:lpstr>
      <vt:lpstr>AIP vs MIP</vt:lpstr>
      <vt:lpstr>MIP vs Compositing-based Volume Rendering</vt:lpstr>
      <vt:lpstr>MIP vs Compositing-based Volume Rendering</vt:lpstr>
      <vt:lpstr>Effect of Step Size During Ray Traversal</vt:lpstr>
      <vt:lpstr>Transparency and Opacity</vt:lpstr>
      <vt:lpstr>Ray Casting and Compositing</vt:lpstr>
      <vt:lpstr>Ray Casting and Compositing</vt:lpstr>
      <vt:lpstr>Ray Casting and Compositing</vt:lpstr>
      <vt:lpstr>Ray Casting and Compositing</vt:lpstr>
      <vt:lpstr>Ray Casting and Compositing</vt:lpstr>
      <vt:lpstr>Ray Casting and Compositing</vt:lpstr>
      <vt:lpstr>Shading: Phong Illumination Model</vt:lpstr>
      <vt:lpstr>Shading: Phong Illumination Model</vt:lpstr>
      <vt:lpstr>Opacity and Color Blending: Compositing</vt:lpstr>
      <vt:lpstr>Opacity and Color Blending: Compositing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Dutta</dc:creator>
  <cp:lastModifiedBy>Soumya Dutta</cp:lastModifiedBy>
  <cp:revision>528</cp:revision>
  <dcterms:created xsi:type="dcterms:W3CDTF">2022-12-20T07:20:52Z</dcterms:created>
  <dcterms:modified xsi:type="dcterms:W3CDTF">2024-01-27T11:46:48Z</dcterms:modified>
</cp:coreProperties>
</file>